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7" r:id="rId5"/>
    <p:sldId id="257" r:id="rId6"/>
    <p:sldId id="268" r:id="rId7"/>
    <p:sldId id="261" r:id="rId8"/>
    <p:sldId id="262" r:id="rId9"/>
    <p:sldId id="260" r:id="rId10"/>
    <p:sldId id="269" r:id="rId11"/>
    <p:sldId id="265" r:id="rId12"/>
    <p:sldId id="264" r:id="rId13"/>
    <p:sldId id="259"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D928BA-5163-763E-B248-AA21B4AD626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8D0958A-B105-F097-2F7A-E982A06AC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975A017-2C39-7F2B-7C51-4E06247C18E4}"/>
              </a:ext>
            </a:extLst>
          </p:cNvPr>
          <p:cNvSpPr>
            <a:spLocks noGrp="1"/>
          </p:cNvSpPr>
          <p:nvPr>
            <p:ph type="dt" sz="half" idx="10"/>
          </p:nvPr>
        </p:nvSpPr>
        <p:spPr/>
        <p:txBody>
          <a:bodyPr/>
          <a:lstStyle/>
          <a:p>
            <a:fld id="{01A3E34F-6A8F-4C39-9E92-94457628E686}" type="datetimeFigureOut">
              <a:rPr lang="nb-NO" smtClean="0"/>
              <a:t>04.12.2022</a:t>
            </a:fld>
            <a:endParaRPr lang="nb-NO"/>
          </a:p>
        </p:txBody>
      </p:sp>
      <p:sp>
        <p:nvSpPr>
          <p:cNvPr id="5" name="Plassholder for bunntekst 4">
            <a:extLst>
              <a:ext uri="{FF2B5EF4-FFF2-40B4-BE49-F238E27FC236}">
                <a16:creationId xmlns:a16="http://schemas.microsoft.com/office/drawing/2014/main" id="{39645856-78B7-56E3-4B81-A531FA32E4B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12BF9FF-0F36-2B14-C0E0-2E550C74BC33}"/>
              </a:ext>
            </a:extLst>
          </p:cNvPr>
          <p:cNvSpPr>
            <a:spLocks noGrp="1"/>
          </p:cNvSpPr>
          <p:nvPr>
            <p:ph type="sldNum" sz="quarter" idx="12"/>
          </p:nvPr>
        </p:nvSpPr>
        <p:spPr/>
        <p:txBody>
          <a:bodyPr/>
          <a:lstStyle/>
          <a:p>
            <a:fld id="{E9A11394-520A-4ADA-9403-F03B1F78834E}" type="slidenum">
              <a:rPr lang="nb-NO" smtClean="0"/>
              <a:t>‹#›</a:t>
            </a:fld>
            <a:endParaRPr lang="nb-NO"/>
          </a:p>
        </p:txBody>
      </p:sp>
    </p:spTree>
    <p:extLst>
      <p:ext uri="{BB962C8B-B14F-4D97-AF65-F5344CB8AC3E}">
        <p14:creationId xmlns:p14="http://schemas.microsoft.com/office/powerpoint/2010/main" val="230673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15AAEF-CB83-6225-CA5B-88599AA3008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7A1FA23-A39E-5A60-A7A1-0F3358BE99A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70B0CDA-1885-EB3A-68BA-759CC0E7F5AA}"/>
              </a:ext>
            </a:extLst>
          </p:cNvPr>
          <p:cNvSpPr>
            <a:spLocks noGrp="1"/>
          </p:cNvSpPr>
          <p:nvPr>
            <p:ph type="dt" sz="half" idx="10"/>
          </p:nvPr>
        </p:nvSpPr>
        <p:spPr/>
        <p:txBody>
          <a:bodyPr/>
          <a:lstStyle/>
          <a:p>
            <a:fld id="{01A3E34F-6A8F-4C39-9E92-94457628E686}" type="datetimeFigureOut">
              <a:rPr lang="nb-NO" smtClean="0"/>
              <a:t>04.12.2022</a:t>
            </a:fld>
            <a:endParaRPr lang="nb-NO"/>
          </a:p>
        </p:txBody>
      </p:sp>
      <p:sp>
        <p:nvSpPr>
          <p:cNvPr id="5" name="Plassholder for bunntekst 4">
            <a:extLst>
              <a:ext uri="{FF2B5EF4-FFF2-40B4-BE49-F238E27FC236}">
                <a16:creationId xmlns:a16="http://schemas.microsoft.com/office/drawing/2014/main" id="{6C1F9FDF-B3E8-00CE-B6F9-3D9E041A3EB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03F173A-BBE7-9356-CA40-0FCDADEF7ED0}"/>
              </a:ext>
            </a:extLst>
          </p:cNvPr>
          <p:cNvSpPr>
            <a:spLocks noGrp="1"/>
          </p:cNvSpPr>
          <p:nvPr>
            <p:ph type="sldNum" sz="quarter" idx="12"/>
          </p:nvPr>
        </p:nvSpPr>
        <p:spPr/>
        <p:txBody>
          <a:bodyPr/>
          <a:lstStyle/>
          <a:p>
            <a:fld id="{E9A11394-520A-4ADA-9403-F03B1F78834E}" type="slidenum">
              <a:rPr lang="nb-NO" smtClean="0"/>
              <a:t>‹#›</a:t>
            </a:fld>
            <a:endParaRPr lang="nb-NO"/>
          </a:p>
        </p:txBody>
      </p:sp>
    </p:spTree>
    <p:extLst>
      <p:ext uri="{BB962C8B-B14F-4D97-AF65-F5344CB8AC3E}">
        <p14:creationId xmlns:p14="http://schemas.microsoft.com/office/powerpoint/2010/main" val="382406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16CA9F5-F02B-4B91-97C0-28F96DF831F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F77A1C6-16A6-6937-7A26-C26770F66D5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52450E6-119A-BF77-0FE6-0F32421EC6F7}"/>
              </a:ext>
            </a:extLst>
          </p:cNvPr>
          <p:cNvSpPr>
            <a:spLocks noGrp="1"/>
          </p:cNvSpPr>
          <p:nvPr>
            <p:ph type="dt" sz="half" idx="10"/>
          </p:nvPr>
        </p:nvSpPr>
        <p:spPr/>
        <p:txBody>
          <a:bodyPr/>
          <a:lstStyle/>
          <a:p>
            <a:fld id="{01A3E34F-6A8F-4C39-9E92-94457628E686}" type="datetimeFigureOut">
              <a:rPr lang="nb-NO" smtClean="0"/>
              <a:t>04.12.2022</a:t>
            </a:fld>
            <a:endParaRPr lang="nb-NO"/>
          </a:p>
        </p:txBody>
      </p:sp>
      <p:sp>
        <p:nvSpPr>
          <p:cNvPr id="5" name="Plassholder for bunntekst 4">
            <a:extLst>
              <a:ext uri="{FF2B5EF4-FFF2-40B4-BE49-F238E27FC236}">
                <a16:creationId xmlns:a16="http://schemas.microsoft.com/office/drawing/2014/main" id="{ABBDB0CC-1EF0-1E2C-D72C-24B34D27E27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52F11AE-312B-C5F7-DA59-2778B81172A0}"/>
              </a:ext>
            </a:extLst>
          </p:cNvPr>
          <p:cNvSpPr>
            <a:spLocks noGrp="1"/>
          </p:cNvSpPr>
          <p:nvPr>
            <p:ph type="sldNum" sz="quarter" idx="12"/>
          </p:nvPr>
        </p:nvSpPr>
        <p:spPr/>
        <p:txBody>
          <a:bodyPr/>
          <a:lstStyle/>
          <a:p>
            <a:fld id="{E9A11394-520A-4ADA-9403-F03B1F78834E}" type="slidenum">
              <a:rPr lang="nb-NO" smtClean="0"/>
              <a:t>‹#›</a:t>
            </a:fld>
            <a:endParaRPr lang="nb-NO"/>
          </a:p>
        </p:txBody>
      </p:sp>
    </p:spTree>
    <p:extLst>
      <p:ext uri="{BB962C8B-B14F-4D97-AF65-F5344CB8AC3E}">
        <p14:creationId xmlns:p14="http://schemas.microsoft.com/office/powerpoint/2010/main" val="57565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0A2DCC-70C1-7FE4-B43C-405C7118168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BE80052-66B9-224D-F4A8-17614F66C35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19196FF-AA0A-A799-383D-0BB8E8F9A1AA}"/>
              </a:ext>
            </a:extLst>
          </p:cNvPr>
          <p:cNvSpPr>
            <a:spLocks noGrp="1"/>
          </p:cNvSpPr>
          <p:nvPr>
            <p:ph type="dt" sz="half" idx="10"/>
          </p:nvPr>
        </p:nvSpPr>
        <p:spPr/>
        <p:txBody>
          <a:bodyPr/>
          <a:lstStyle/>
          <a:p>
            <a:fld id="{01A3E34F-6A8F-4C39-9E92-94457628E686}" type="datetimeFigureOut">
              <a:rPr lang="nb-NO" smtClean="0"/>
              <a:t>04.12.2022</a:t>
            </a:fld>
            <a:endParaRPr lang="nb-NO"/>
          </a:p>
        </p:txBody>
      </p:sp>
      <p:sp>
        <p:nvSpPr>
          <p:cNvPr id="5" name="Plassholder for bunntekst 4">
            <a:extLst>
              <a:ext uri="{FF2B5EF4-FFF2-40B4-BE49-F238E27FC236}">
                <a16:creationId xmlns:a16="http://schemas.microsoft.com/office/drawing/2014/main" id="{DF5B5D76-7989-D29A-4757-C060A030F39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D6463B6-8504-87C0-512E-39FD54323F25}"/>
              </a:ext>
            </a:extLst>
          </p:cNvPr>
          <p:cNvSpPr>
            <a:spLocks noGrp="1"/>
          </p:cNvSpPr>
          <p:nvPr>
            <p:ph type="sldNum" sz="quarter" idx="12"/>
          </p:nvPr>
        </p:nvSpPr>
        <p:spPr/>
        <p:txBody>
          <a:bodyPr/>
          <a:lstStyle/>
          <a:p>
            <a:fld id="{E9A11394-520A-4ADA-9403-F03B1F78834E}" type="slidenum">
              <a:rPr lang="nb-NO" smtClean="0"/>
              <a:t>‹#›</a:t>
            </a:fld>
            <a:endParaRPr lang="nb-NO"/>
          </a:p>
        </p:txBody>
      </p:sp>
    </p:spTree>
    <p:extLst>
      <p:ext uri="{BB962C8B-B14F-4D97-AF65-F5344CB8AC3E}">
        <p14:creationId xmlns:p14="http://schemas.microsoft.com/office/powerpoint/2010/main" val="211766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7E6EA5-6B23-6055-036F-B4F0E5B563E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7781380-3799-C2F5-5A6C-2C7D2594C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0D5A143-8816-D49F-032F-A0F1FD8CE4A9}"/>
              </a:ext>
            </a:extLst>
          </p:cNvPr>
          <p:cNvSpPr>
            <a:spLocks noGrp="1"/>
          </p:cNvSpPr>
          <p:nvPr>
            <p:ph type="dt" sz="half" idx="10"/>
          </p:nvPr>
        </p:nvSpPr>
        <p:spPr/>
        <p:txBody>
          <a:bodyPr/>
          <a:lstStyle/>
          <a:p>
            <a:fld id="{01A3E34F-6A8F-4C39-9E92-94457628E686}" type="datetimeFigureOut">
              <a:rPr lang="nb-NO" smtClean="0"/>
              <a:t>04.12.2022</a:t>
            </a:fld>
            <a:endParaRPr lang="nb-NO"/>
          </a:p>
        </p:txBody>
      </p:sp>
      <p:sp>
        <p:nvSpPr>
          <p:cNvPr id="5" name="Plassholder for bunntekst 4">
            <a:extLst>
              <a:ext uri="{FF2B5EF4-FFF2-40B4-BE49-F238E27FC236}">
                <a16:creationId xmlns:a16="http://schemas.microsoft.com/office/drawing/2014/main" id="{85855CF2-3205-DD0E-EBC8-BD055722B5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CDF1B51-C1D4-1092-82DB-76B5D725A0D3}"/>
              </a:ext>
            </a:extLst>
          </p:cNvPr>
          <p:cNvSpPr>
            <a:spLocks noGrp="1"/>
          </p:cNvSpPr>
          <p:nvPr>
            <p:ph type="sldNum" sz="quarter" idx="12"/>
          </p:nvPr>
        </p:nvSpPr>
        <p:spPr/>
        <p:txBody>
          <a:bodyPr/>
          <a:lstStyle/>
          <a:p>
            <a:fld id="{E9A11394-520A-4ADA-9403-F03B1F78834E}" type="slidenum">
              <a:rPr lang="nb-NO" smtClean="0"/>
              <a:t>‹#›</a:t>
            </a:fld>
            <a:endParaRPr lang="nb-NO"/>
          </a:p>
        </p:txBody>
      </p:sp>
    </p:spTree>
    <p:extLst>
      <p:ext uri="{BB962C8B-B14F-4D97-AF65-F5344CB8AC3E}">
        <p14:creationId xmlns:p14="http://schemas.microsoft.com/office/powerpoint/2010/main" val="289255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05BD0-40F8-07D4-31E3-E90D581997E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8FDE6E-1C1D-E152-86A9-30C8E54F828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F8865FF-562A-C69B-D7AE-0BFEA2CC0CF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5C41667-A125-5B21-5236-C06E46FC7603}"/>
              </a:ext>
            </a:extLst>
          </p:cNvPr>
          <p:cNvSpPr>
            <a:spLocks noGrp="1"/>
          </p:cNvSpPr>
          <p:nvPr>
            <p:ph type="dt" sz="half" idx="10"/>
          </p:nvPr>
        </p:nvSpPr>
        <p:spPr/>
        <p:txBody>
          <a:bodyPr/>
          <a:lstStyle/>
          <a:p>
            <a:fld id="{01A3E34F-6A8F-4C39-9E92-94457628E686}" type="datetimeFigureOut">
              <a:rPr lang="nb-NO" smtClean="0"/>
              <a:t>04.12.2022</a:t>
            </a:fld>
            <a:endParaRPr lang="nb-NO"/>
          </a:p>
        </p:txBody>
      </p:sp>
      <p:sp>
        <p:nvSpPr>
          <p:cNvPr id="6" name="Plassholder for bunntekst 5">
            <a:extLst>
              <a:ext uri="{FF2B5EF4-FFF2-40B4-BE49-F238E27FC236}">
                <a16:creationId xmlns:a16="http://schemas.microsoft.com/office/drawing/2014/main" id="{DD46AD7A-D4AC-B2A6-D405-D68D00AB7EA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FB3B61E-456E-F35D-7039-B4D982FBAF52}"/>
              </a:ext>
            </a:extLst>
          </p:cNvPr>
          <p:cNvSpPr>
            <a:spLocks noGrp="1"/>
          </p:cNvSpPr>
          <p:nvPr>
            <p:ph type="sldNum" sz="quarter" idx="12"/>
          </p:nvPr>
        </p:nvSpPr>
        <p:spPr/>
        <p:txBody>
          <a:bodyPr/>
          <a:lstStyle/>
          <a:p>
            <a:fld id="{E9A11394-520A-4ADA-9403-F03B1F78834E}" type="slidenum">
              <a:rPr lang="nb-NO" smtClean="0"/>
              <a:t>‹#›</a:t>
            </a:fld>
            <a:endParaRPr lang="nb-NO"/>
          </a:p>
        </p:txBody>
      </p:sp>
    </p:spTree>
    <p:extLst>
      <p:ext uri="{BB962C8B-B14F-4D97-AF65-F5344CB8AC3E}">
        <p14:creationId xmlns:p14="http://schemas.microsoft.com/office/powerpoint/2010/main" val="125105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BCFC07-A373-0B6C-8B5A-D75BBE26703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39D0488-CE75-8B1D-DA35-263A0A833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E242804-F4F5-E804-DF39-B309C08CB6E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39BC0E4-B1F1-6F7F-96A3-263875735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8413C43-356B-0EA2-D0CA-81529D2A8D3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06D6307-F3A1-565E-1BB6-BB90C5378608}"/>
              </a:ext>
            </a:extLst>
          </p:cNvPr>
          <p:cNvSpPr>
            <a:spLocks noGrp="1"/>
          </p:cNvSpPr>
          <p:nvPr>
            <p:ph type="dt" sz="half" idx="10"/>
          </p:nvPr>
        </p:nvSpPr>
        <p:spPr/>
        <p:txBody>
          <a:bodyPr/>
          <a:lstStyle/>
          <a:p>
            <a:fld id="{01A3E34F-6A8F-4C39-9E92-94457628E686}" type="datetimeFigureOut">
              <a:rPr lang="nb-NO" smtClean="0"/>
              <a:t>04.12.2022</a:t>
            </a:fld>
            <a:endParaRPr lang="nb-NO"/>
          </a:p>
        </p:txBody>
      </p:sp>
      <p:sp>
        <p:nvSpPr>
          <p:cNvPr id="8" name="Plassholder for bunntekst 7">
            <a:extLst>
              <a:ext uri="{FF2B5EF4-FFF2-40B4-BE49-F238E27FC236}">
                <a16:creationId xmlns:a16="http://schemas.microsoft.com/office/drawing/2014/main" id="{3B83253E-9B8B-D735-C3BC-F7C8181BB3F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55D97BF-904C-913F-5B40-A249E2C09616}"/>
              </a:ext>
            </a:extLst>
          </p:cNvPr>
          <p:cNvSpPr>
            <a:spLocks noGrp="1"/>
          </p:cNvSpPr>
          <p:nvPr>
            <p:ph type="sldNum" sz="quarter" idx="12"/>
          </p:nvPr>
        </p:nvSpPr>
        <p:spPr/>
        <p:txBody>
          <a:bodyPr/>
          <a:lstStyle/>
          <a:p>
            <a:fld id="{E9A11394-520A-4ADA-9403-F03B1F78834E}" type="slidenum">
              <a:rPr lang="nb-NO" smtClean="0"/>
              <a:t>‹#›</a:t>
            </a:fld>
            <a:endParaRPr lang="nb-NO"/>
          </a:p>
        </p:txBody>
      </p:sp>
    </p:spTree>
    <p:extLst>
      <p:ext uri="{BB962C8B-B14F-4D97-AF65-F5344CB8AC3E}">
        <p14:creationId xmlns:p14="http://schemas.microsoft.com/office/powerpoint/2010/main" val="281527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4529DF-6DC1-6983-4273-67B2AB8A64D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2631AF9-D294-8030-3FED-198D85C3D52F}"/>
              </a:ext>
            </a:extLst>
          </p:cNvPr>
          <p:cNvSpPr>
            <a:spLocks noGrp="1"/>
          </p:cNvSpPr>
          <p:nvPr>
            <p:ph type="dt" sz="half" idx="10"/>
          </p:nvPr>
        </p:nvSpPr>
        <p:spPr/>
        <p:txBody>
          <a:bodyPr/>
          <a:lstStyle/>
          <a:p>
            <a:fld id="{01A3E34F-6A8F-4C39-9E92-94457628E686}" type="datetimeFigureOut">
              <a:rPr lang="nb-NO" smtClean="0"/>
              <a:t>04.12.2022</a:t>
            </a:fld>
            <a:endParaRPr lang="nb-NO"/>
          </a:p>
        </p:txBody>
      </p:sp>
      <p:sp>
        <p:nvSpPr>
          <p:cNvPr id="4" name="Plassholder for bunntekst 3">
            <a:extLst>
              <a:ext uri="{FF2B5EF4-FFF2-40B4-BE49-F238E27FC236}">
                <a16:creationId xmlns:a16="http://schemas.microsoft.com/office/drawing/2014/main" id="{C0087E56-FC72-FC7E-A70A-1D365631A0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5A34C92-DC69-F804-DEFA-74F0D540D892}"/>
              </a:ext>
            </a:extLst>
          </p:cNvPr>
          <p:cNvSpPr>
            <a:spLocks noGrp="1"/>
          </p:cNvSpPr>
          <p:nvPr>
            <p:ph type="sldNum" sz="quarter" idx="12"/>
          </p:nvPr>
        </p:nvSpPr>
        <p:spPr/>
        <p:txBody>
          <a:bodyPr/>
          <a:lstStyle/>
          <a:p>
            <a:fld id="{E9A11394-520A-4ADA-9403-F03B1F78834E}" type="slidenum">
              <a:rPr lang="nb-NO" smtClean="0"/>
              <a:t>‹#›</a:t>
            </a:fld>
            <a:endParaRPr lang="nb-NO"/>
          </a:p>
        </p:txBody>
      </p:sp>
    </p:spTree>
    <p:extLst>
      <p:ext uri="{BB962C8B-B14F-4D97-AF65-F5344CB8AC3E}">
        <p14:creationId xmlns:p14="http://schemas.microsoft.com/office/powerpoint/2010/main" val="67307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A842FD7-1073-6DB0-0D0D-6F327F627A49}"/>
              </a:ext>
            </a:extLst>
          </p:cNvPr>
          <p:cNvSpPr>
            <a:spLocks noGrp="1"/>
          </p:cNvSpPr>
          <p:nvPr>
            <p:ph type="dt" sz="half" idx="10"/>
          </p:nvPr>
        </p:nvSpPr>
        <p:spPr/>
        <p:txBody>
          <a:bodyPr/>
          <a:lstStyle/>
          <a:p>
            <a:fld id="{01A3E34F-6A8F-4C39-9E92-94457628E686}" type="datetimeFigureOut">
              <a:rPr lang="nb-NO" smtClean="0"/>
              <a:t>04.12.2022</a:t>
            </a:fld>
            <a:endParaRPr lang="nb-NO"/>
          </a:p>
        </p:txBody>
      </p:sp>
      <p:sp>
        <p:nvSpPr>
          <p:cNvPr id="3" name="Plassholder for bunntekst 2">
            <a:extLst>
              <a:ext uri="{FF2B5EF4-FFF2-40B4-BE49-F238E27FC236}">
                <a16:creationId xmlns:a16="http://schemas.microsoft.com/office/drawing/2014/main" id="{900F0D02-67D7-794D-0B1D-35817F4F64C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5E43CA-0457-05F8-BD56-04FC421F4B3D}"/>
              </a:ext>
            </a:extLst>
          </p:cNvPr>
          <p:cNvSpPr>
            <a:spLocks noGrp="1"/>
          </p:cNvSpPr>
          <p:nvPr>
            <p:ph type="sldNum" sz="quarter" idx="12"/>
          </p:nvPr>
        </p:nvSpPr>
        <p:spPr/>
        <p:txBody>
          <a:bodyPr/>
          <a:lstStyle/>
          <a:p>
            <a:fld id="{E9A11394-520A-4ADA-9403-F03B1F78834E}" type="slidenum">
              <a:rPr lang="nb-NO" smtClean="0"/>
              <a:t>‹#›</a:t>
            </a:fld>
            <a:endParaRPr lang="nb-NO"/>
          </a:p>
        </p:txBody>
      </p:sp>
    </p:spTree>
    <p:extLst>
      <p:ext uri="{BB962C8B-B14F-4D97-AF65-F5344CB8AC3E}">
        <p14:creationId xmlns:p14="http://schemas.microsoft.com/office/powerpoint/2010/main" val="141666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CA179A-E2F9-FEFE-4251-C665C5D0F2F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852ED2A-3922-E0C0-3E79-4EA9C5137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D6D07DD-F253-E774-3E7F-D7A588292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48B6613-F1C5-4484-4A15-8D31E18B096F}"/>
              </a:ext>
            </a:extLst>
          </p:cNvPr>
          <p:cNvSpPr>
            <a:spLocks noGrp="1"/>
          </p:cNvSpPr>
          <p:nvPr>
            <p:ph type="dt" sz="half" idx="10"/>
          </p:nvPr>
        </p:nvSpPr>
        <p:spPr/>
        <p:txBody>
          <a:bodyPr/>
          <a:lstStyle/>
          <a:p>
            <a:fld id="{01A3E34F-6A8F-4C39-9E92-94457628E686}" type="datetimeFigureOut">
              <a:rPr lang="nb-NO" smtClean="0"/>
              <a:t>04.12.2022</a:t>
            </a:fld>
            <a:endParaRPr lang="nb-NO"/>
          </a:p>
        </p:txBody>
      </p:sp>
      <p:sp>
        <p:nvSpPr>
          <p:cNvPr id="6" name="Plassholder for bunntekst 5">
            <a:extLst>
              <a:ext uri="{FF2B5EF4-FFF2-40B4-BE49-F238E27FC236}">
                <a16:creationId xmlns:a16="http://schemas.microsoft.com/office/drawing/2014/main" id="{78936755-F5DF-658D-3932-0A8D8A5AE2A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23EFEB4-C138-9C65-BD0C-61AC06C0F09C}"/>
              </a:ext>
            </a:extLst>
          </p:cNvPr>
          <p:cNvSpPr>
            <a:spLocks noGrp="1"/>
          </p:cNvSpPr>
          <p:nvPr>
            <p:ph type="sldNum" sz="quarter" idx="12"/>
          </p:nvPr>
        </p:nvSpPr>
        <p:spPr/>
        <p:txBody>
          <a:bodyPr/>
          <a:lstStyle/>
          <a:p>
            <a:fld id="{E9A11394-520A-4ADA-9403-F03B1F78834E}" type="slidenum">
              <a:rPr lang="nb-NO" smtClean="0"/>
              <a:t>‹#›</a:t>
            </a:fld>
            <a:endParaRPr lang="nb-NO"/>
          </a:p>
        </p:txBody>
      </p:sp>
    </p:spTree>
    <p:extLst>
      <p:ext uri="{BB962C8B-B14F-4D97-AF65-F5344CB8AC3E}">
        <p14:creationId xmlns:p14="http://schemas.microsoft.com/office/powerpoint/2010/main" val="378113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29C73E-5E66-974B-9FD0-105CB6220C2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D50ED1A-C1AF-696A-707F-027B2AC41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66FC66F-ED9B-5BB3-2AA2-599BCD16E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BD57991-0D79-B63B-FE8E-29A829B3DD54}"/>
              </a:ext>
            </a:extLst>
          </p:cNvPr>
          <p:cNvSpPr>
            <a:spLocks noGrp="1"/>
          </p:cNvSpPr>
          <p:nvPr>
            <p:ph type="dt" sz="half" idx="10"/>
          </p:nvPr>
        </p:nvSpPr>
        <p:spPr/>
        <p:txBody>
          <a:bodyPr/>
          <a:lstStyle/>
          <a:p>
            <a:fld id="{01A3E34F-6A8F-4C39-9E92-94457628E686}" type="datetimeFigureOut">
              <a:rPr lang="nb-NO" smtClean="0"/>
              <a:t>04.12.2022</a:t>
            </a:fld>
            <a:endParaRPr lang="nb-NO"/>
          </a:p>
        </p:txBody>
      </p:sp>
      <p:sp>
        <p:nvSpPr>
          <p:cNvPr id="6" name="Plassholder for bunntekst 5">
            <a:extLst>
              <a:ext uri="{FF2B5EF4-FFF2-40B4-BE49-F238E27FC236}">
                <a16:creationId xmlns:a16="http://schemas.microsoft.com/office/drawing/2014/main" id="{91ED15BB-C562-BC1E-8B12-A5068A26BF1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7678768-8F8C-02F9-1DAD-58DE23940020}"/>
              </a:ext>
            </a:extLst>
          </p:cNvPr>
          <p:cNvSpPr>
            <a:spLocks noGrp="1"/>
          </p:cNvSpPr>
          <p:nvPr>
            <p:ph type="sldNum" sz="quarter" idx="12"/>
          </p:nvPr>
        </p:nvSpPr>
        <p:spPr/>
        <p:txBody>
          <a:bodyPr/>
          <a:lstStyle/>
          <a:p>
            <a:fld id="{E9A11394-520A-4ADA-9403-F03B1F78834E}" type="slidenum">
              <a:rPr lang="nb-NO" smtClean="0"/>
              <a:t>‹#›</a:t>
            </a:fld>
            <a:endParaRPr lang="nb-NO"/>
          </a:p>
        </p:txBody>
      </p:sp>
    </p:spTree>
    <p:extLst>
      <p:ext uri="{BB962C8B-B14F-4D97-AF65-F5344CB8AC3E}">
        <p14:creationId xmlns:p14="http://schemas.microsoft.com/office/powerpoint/2010/main" val="955040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A361071-A306-08ED-8A19-A46C33DFE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40BAC11-52D1-33AE-37F2-249C49B09E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D18EB53-52FD-543F-7904-8DCC807FA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3E34F-6A8F-4C39-9E92-94457628E686}" type="datetimeFigureOut">
              <a:rPr lang="nb-NO" smtClean="0"/>
              <a:t>04.12.2022</a:t>
            </a:fld>
            <a:endParaRPr lang="nb-NO"/>
          </a:p>
        </p:txBody>
      </p:sp>
      <p:sp>
        <p:nvSpPr>
          <p:cNvPr id="5" name="Plassholder for bunntekst 4">
            <a:extLst>
              <a:ext uri="{FF2B5EF4-FFF2-40B4-BE49-F238E27FC236}">
                <a16:creationId xmlns:a16="http://schemas.microsoft.com/office/drawing/2014/main" id="{47C78BD2-182D-7D82-D3FC-D47877CF9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7DDEB1C-F82F-9251-7E44-20D6DC9F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11394-520A-4ADA-9403-F03B1F78834E}" type="slidenum">
              <a:rPr lang="nb-NO" smtClean="0"/>
              <a:t>‹#›</a:t>
            </a:fld>
            <a:endParaRPr lang="nb-NO"/>
          </a:p>
        </p:txBody>
      </p:sp>
    </p:spTree>
    <p:extLst>
      <p:ext uri="{BB962C8B-B14F-4D97-AF65-F5344CB8AC3E}">
        <p14:creationId xmlns:p14="http://schemas.microsoft.com/office/powerpoint/2010/main" val="2174614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beyondoilandgasallianc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iljoagentene.no/nyheter/barnas-klimarapport-2022-nar-skal-dere-begynne-a-lytte-article13874-6.html" TargetMode="External"/><Relationship Id="rId2" Type="http://schemas.openxmlformats.org/officeDocument/2006/relationships/hyperlink" Target="https://miljoagentene.no/finn-ditt-lokallag/category166.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guardian.com/environment/2022/aug/31/fossil-fuel-subsidies-almost-doubled-in-2021-analysis-finds" TargetMode="External"/><Relationship Id="rId2" Type="http://schemas.openxmlformats.org/officeDocument/2006/relationships/hyperlink" Target="https://www.theguardian.com/business/2022/oct/27/profits-at-worlds-seven-biggest-oil-firms-soar-to-almost-150bn-this-year-windfall-ta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utendørs, gruppe&#10;&#10;Automatisk generert beskrivelse">
            <a:extLst>
              <a:ext uri="{FF2B5EF4-FFF2-40B4-BE49-F238E27FC236}">
                <a16:creationId xmlns:a16="http://schemas.microsoft.com/office/drawing/2014/main" id="{BF161E43-8343-1DA4-FA00-76C56A579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184727"/>
            <a:ext cx="12192000" cy="6858000"/>
          </a:xfrm>
          <a:prstGeom prst="rect">
            <a:avLst/>
          </a:prstGeom>
        </p:spPr>
      </p:pic>
      <p:sp>
        <p:nvSpPr>
          <p:cNvPr id="6" name="TekstSylinder 5">
            <a:extLst>
              <a:ext uri="{FF2B5EF4-FFF2-40B4-BE49-F238E27FC236}">
                <a16:creationId xmlns:a16="http://schemas.microsoft.com/office/drawing/2014/main" id="{00842F01-5203-42F9-8E29-790C9D910A49}"/>
              </a:ext>
            </a:extLst>
          </p:cNvPr>
          <p:cNvSpPr txBox="1"/>
          <p:nvPr/>
        </p:nvSpPr>
        <p:spPr>
          <a:xfrm>
            <a:off x="6493164" y="-101600"/>
            <a:ext cx="5061527" cy="1569660"/>
          </a:xfrm>
          <a:prstGeom prst="rect">
            <a:avLst/>
          </a:prstGeom>
          <a:noFill/>
        </p:spPr>
        <p:txBody>
          <a:bodyPr wrap="square" rtlCol="0">
            <a:spAutoFit/>
          </a:bodyPr>
          <a:lstStyle/>
          <a:p>
            <a:r>
              <a:rPr lang="nb-NO" sz="2400" b="1" dirty="0"/>
              <a:t>1,5-gradermålet døde, hva nå?</a:t>
            </a:r>
          </a:p>
          <a:p>
            <a:r>
              <a:rPr lang="nb-NO" sz="2400" b="1" dirty="0"/>
              <a:t>Rapport fra Sharm El Sheikh</a:t>
            </a:r>
          </a:p>
          <a:p>
            <a:r>
              <a:rPr lang="nb-NO" sz="2400" b="1" dirty="0"/>
              <a:t>BKA 2. desember 2022</a:t>
            </a:r>
          </a:p>
          <a:p>
            <a:r>
              <a:rPr lang="nb-NO" sz="2400" b="1" dirty="0"/>
              <a:t>Svein Tveitdal</a:t>
            </a:r>
          </a:p>
        </p:txBody>
      </p:sp>
    </p:spTree>
    <p:extLst>
      <p:ext uri="{BB962C8B-B14F-4D97-AF65-F5344CB8AC3E}">
        <p14:creationId xmlns:p14="http://schemas.microsoft.com/office/powerpoint/2010/main" val="255520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CE412A-51EE-B989-5375-809F8349351D}"/>
              </a:ext>
            </a:extLst>
          </p:cNvPr>
          <p:cNvPicPr>
            <a:picLocks noGrp="1" noChangeAspect="1"/>
          </p:cNvPicPr>
          <p:nvPr>
            <p:ph idx="4294967295"/>
          </p:nvPr>
        </p:nvPicPr>
        <p:blipFill>
          <a:blip r:embed="rId2"/>
          <a:stretch>
            <a:fillRect/>
          </a:stretch>
        </p:blipFill>
        <p:spPr>
          <a:xfrm>
            <a:off x="146649" y="16446"/>
            <a:ext cx="12145993" cy="6789451"/>
          </a:xfrm>
        </p:spPr>
      </p:pic>
    </p:spTree>
    <p:extLst>
      <p:ext uri="{BB962C8B-B14F-4D97-AF65-F5344CB8AC3E}">
        <p14:creationId xmlns:p14="http://schemas.microsoft.com/office/powerpoint/2010/main" val="181384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2D08E4-715A-ACF4-F749-6692954A3A79}"/>
              </a:ext>
            </a:extLst>
          </p:cNvPr>
          <p:cNvSpPr>
            <a:spLocks noGrp="1"/>
          </p:cNvSpPr>
          <p:nvPr>
            <p:ph type="title"/>
          </p:nvPr>
        </p:nvSpPr>
        <p:spPr/>
        <p:txBody>
          <a:bodyPr>
            <a:noAutofit/>
          </a:bodyPr>
          <a:lstStyle/>
          <a:p>
            <a:pPr algn="ctr"/>
            <a:r>
              <a:rPr lang="nb-NO" sz="3200" b="1" dirty="0">
                <a:solidFill>
                  <a:srgbClr val="444444"/>
                </a:solidFill>
                <a:latin typeface="Open+Sans"/>
              </a:rPr>
              <a:t>Det er håp for framtida, men noen må gå foran. </a:t>
            </a:r>
            <a:br>
              <a:rPr lang="nb-NO" sz="3200" dirty="0">
                <a:solidFill>
                  <a:srgbClr val="444444"/>
                </a:solidFill>
                <a:latin typeface="Open+Sans"/>
              </a:rPr>
            </a:br>
            <a:r>
              <a:rPr lang="nb-NO" sz="3200" dirty="0">
                <a:solidFill>
                  <a:srgbClr val="444444"/>
                </a:solidFill>
                <a:latin typeface="Roboto" panose="02000000000000000000" pitchFamily="2" charset="0"/>
              </a:rPr>
              <a:t>Dette kan Norge gjøre uten å true norsk økonomi</a:t>
            </a:r>
            <a:br>
              <a:rPr lang="nb-NO" sz="3200" dirty="0">
                <a:solidFill>
                  <a:srgbClr val="444444"/>
                </a:solidFill>
                <a:latin typeface="Roboto" panose="02000000000000000000" pitchFamily="2" charset="0"/>
              </a:rPr>
            </a:br>
            <a:endParaRPr lang="en-GB" sz="3200" dirty="0"/>
          </a:p>
        </p:txBody>
      </p:sp>
      <p:sp>
        <p:nvSpPr>
          <p:cNvPr id="8" name="Content Placeholder 7">
            <a:extLst>
              <a:ext uri="{FF2B5EF4-FFF2-40B4-BE49-F238E27FC236}">
                <a16:creationId xmlns:a16="http://schemas.microsoft.com/office/drawing/2014/main" id="{87C844B0-91B0-FD61-9A5B-A2421497B493}"/>
              </a:ext>
            </a:extLst>
          </p:cNvPr>
          <p:cNvSpPr>
            <a:spLocks noGrp="1"/>
          </p:cNvSpPr>
          <p:nvPr>
            <p:ph idx="1"/>
          </p:nvPr>
        </p:nvSpPr>
        <p:spPr/>
        <p:txBody>
          <a:bodyPr>
            <a:normAutofit fontScale="77500" lnSpcReduction="20000"/>
          </a:bodyPr>
          <a:lstStyle/>
          <a:p>
            <a:pPr algn="l"/>
            <a:endParaRPr lang="nb-NO" b="0" i="0" dirty="0">
              <a:solidFill>
                <a:srgbClr val="444444"/>
              </a:solidFill>
              <a:effectLst/>
              <a:latin typeface="Roboto" panose="02000000000000000000" pitchFamily="2" charset="0"/>
            </a:endParaRPr>
          </a:p>
          <a:p>
            <a:pPr algn="l">
              <a:buFont typeface="+mj-lt"/>
              <a:buAutoNum type="arabicPeriod"/>
            </a:pPr>
            <a:r>
              <a:rPr lang="nb-NO" b="0" i="0" dirty="0">
                <a:solidFill>
                  <a:srgbClr val="444444"/>
                </a:solidFill>
                <a:effectLst/>
                <a:latin typeface="Roboto" panose="02000000000000000000" pitchFamily="2" charset="0"/>
              </a:rPr>
              <a:t>Som det første større oljeproduserende land slutte seg til Beyond Oil and Gas Alliance (</a:t>
            </a:r>
            <a:r>
              <a:rPr lang="nb-NO" b="0" i="0" u="sng" dirty="0">
                <a:solidFill>
                  <a:srgbClr val="AF0000"/>
                </a:solidFill>
                <a:effectLst/>
                <a:latin typeface="Roboto" panose="02000000000000000000" pitchFamily="2" charset="0"/>
                <a:hlinkClick r:id="rId2"/>
              </a:rPr>
              <a:t>BOGA</a:t>
            </a:r>
            <a:r>
              <a:rPr lang="nb-NO" b="0" i="0" dirty="0">
                <a:solidFill>
                  <a:srgbClr val="444444"/>
                </a:solidFill>
                <a:effectLst/>
                <a:latin typeface="Roboto" panose="02000000000000000000" pitchFamily="2" charset="0"/>
              </a:rPr>
              <a:t>), og som Danmark stoppe utlysning av nye områder, og avslutte olje- og gassproduksjon innen 2050.</a:t>
            </a:r>
          </a:p>
          <a:p>
            <a:pPr algn="l">
              <a:buFont typeface="+mj-lt"/>
              <a:buAutoNum type="arabicPeriod"/>
            </a:pPr>
            <a:endParaRPr lang="nb-NO" b="0" i="0" dirty="0">
              <a:solidFill>
                <a:srgbClr val="444444"/>
              </a:solidFill>
              <a:effectLst/>
              <a:latin typeface="Roboto" panose="02000000000000000000" pitchFamily="2" charset="0"/>
            </a:endParaRPr>
          </a:p>
          <a:p>
            <a:pPr algn="l">
              <a:buFont typeface="+mj-lt"/>
              <a:buAutoNum type="arabicPeriod"/>
            </a:pPr>
            <a:r>
              <a:rPr lang="nb-NO" b="0" i="0" dirty="0">
                <a:solidFill>
                  <a:srgbClr val="444444"/>
                </a:solidFill>
                <a:effectLst/>
                <a:latin typeface="Roboto" panose="02000000000000000000" pitchFamily="2" charset="0"/>
              </a:rPr>
              <a:t>Forsere utbygging av fornybar energi, særlig havvind og overføre nødvendig kapasitet fra olje- og gassektoren til fornybarsektoren.</a:t>
            </a:r>
          </a:p>
          <a:p>
            <a:pPr algn="l">
              <a:buFont typeface="+mj-lt"/>
              <a:buAutoNum type="arabicPeriod"/>
            </a:pPr>
            <a:endParaRPr lang="nb-NO" b="0" i="0" dirty="0">
              <a:solidFill>
                <a:srgbClr val="444444"/>
              </a:solidFill>
              <a:effectLst/>
              <a:latin typeface="Roboto" panose="02000000000000000000" pitchFamily="2" charset="0"/>
            </a:endParaRPr>
          </a:p>
          <a:p>
            <a:pPr algn="l">
              <a:buFont typeface="+mj-lt"/>
              <a:buAutoNum type="arabicPeriod"/>
            </a:pPr>
            <a:r>
              <a:rPr lang="nb-NO" b="0" i="0" dirty="0">
                <a:solidFill>
                  <a:srgbClr val="444444"/>
                </a:solidFill>
                <a:effectLst/>
                <a:latin typeface="Roboto" panose="02000000000000000000" pitchFamily="2" charset="0"/>
              </a:rPr>
              <a:t>Forplikte seg til en betydelig finansiering av tap og skade fra ekstraskatt på ekstraordinær fortjeneste i olje- og gassektoren forut for COP28 i Dubai.</a:t>
            </a:r>
          </a:p>
          <a:p>
            <a:pPr algn="l"/>
            <a:endParaRPr lang="nb-NO" b="1" i="1" dirty="0">
              <a:solidFill>
                <a:srgbClr val="444444"/>
              </a:solidFill>
              <a:effectLst/>
              <a:latin typeface="Roboto" panose="02000000000000000000" pitchFamily="2" charset="0"/>
            </a:endParaRPr>
          </a:p>
          <a:p>
            <a:pPr marL="0" indent="0" algn="ctr">
              <a:buNone/>
            </a:pPr>
            <a:r>
              <a:rPr lang="nb-NO" b="1" i="1" dirty="0">
                <a:solidFill>
                  <a:srgbClr val="444444"/>
                </a:solidFill>
                <a:latin typeface="Roboto" panose="02000000000000000000" pitchFamily="2" charset="0"/>
              </a:rPr>
              <a:t>V</a:t>
            </a:r>
            <a:r>
              <a:rPr lang="nb-NO" b="1" i="1" dirty="0">
                <a:solidFill>
                  <a:srgbClr val="444444"/>
                </a:solidFill>
                <a:effectLst/>
                <a:latin typeface="Roboto" panose="02000000000000000000" pitchFamily="2" charset="0"/>
              </a:rPr>
              <a:t>il være et rakettbidrag til det globale grønne skiftet og gjøre Norge til en troverdig partner for både rike og fattige land i de internasjonale klimaforhandlingene. Når det gjelder norsk økonomi, vil dette ikke true, men snarere øke mulighetene</a:t>
            </a:r>
            <a:endParaRPr lang="nb-NO" b="0" i="0" dirty="0">
              <a:solidFill>
                <a:srgbClr val="444444"/>
              </a:solidFill>
              <a:effectLst/>
              <a:latin typeface="Roboto" panose="02000000000000000000" pitchFamily="2" charset="0"/>
            </a:endParaRPr>
          </a:p>
          <a:p>
            <a:endParaRPr lang="en-GB" dirty="0"/>
          </a:p>
        </p:txBody>
      </p:sp>
    </p:spTree>
    <p:extLst>
      <p:ext uri="{BB962C8B-B14F-4D97-AF65-F5344CB8AC3E}">
        <p14:creationId xmlns:p14="http://schemas.microsoft.com/office/powerpoint/2010/main" val="88013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22C6-0F23-8CF3-2550-E6D4EA04A928}"/>
              </a:ext>
            </a:extLst>
          </p:cNvPr>
          <p:cNvSpPr>
            <a:spLocks noGrp="1"/>
          </p:cNvSpPr>
          <p:nvPr>
            <p:ph type="title"/>
          </p:nvPr>
        </p:nvSpPr>
        <p:spPr/>
        <p:txBody>
          <a:bodyPr/>
          <a:lstStyle/>
          <a:p>
            <a:pPr algn="ctr"/>
            <a:r>
              <a:rPr lang="nb-NO" dirty="0"/>
              <a:t>Barnas Klimapanel - Miljøagentene</a:t>
            </a:r>
            <a:endParaRPr lang="en-GB" dirty="0"/>
          </a:p>
        </p:txBody>
      </p:sp>
      <p:pic>
        <p:nvPicPr>
          <p:cNvPr id="2050" name="Picture 2">
            <a:extLst>
              <a:ext uri="{FF2B5EF4-FFF2-40B4-BE49-F238E27FC236}">
                <a16:creationId xmlns:a16="http://schemas.microsoft.com/office/drawing/2014/main" id="{931479D6-8371-CF0A-12AC-EDF674D048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8435" y="1749929"/>
            <a:ext cx="4742945" cy="474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097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24FCE-D00E-B1F4-FE51-16E95F4C28F3}"/>
              </a:ext>
            </a:extLst>
          </p:cNvPr>
          <p:cNvSpPr>
            <a:spLocks noGrp="1"/>
          </p:cNvSpPr>
          <p:nvPr>
            <p:ph idx="4294967295"/>
          </p:nvPr>
        </p:nvSpPr>
        <p:spPr>
          <a:xfrm>
            <a:off x="0" y="62345"/>
            <a:ext cx="12085608" cy="6718017"/>
          </a:xfrm>
        </p:spPr>
        <p:txBody>
          <a:bodyPr>
            <a:normAutofit fontScale="92500" lnSpcReduction="10000"/>
          </a:bodyPr>
          <a:lstStyle/>
          <a:p>
            <a:pPr marL="0" indent="0">
              <a:buNone/>
            </a:pPr>
            <a:r>
              <a:rPr lang="nb-NO" b="0" i="1" dirty="0">
                <a:solidFill>
                  <a:srgbClr val="444444"/>
                </a:solidFill>
                <a:effectLst/>
                <a:latin typeface="Roboto" panose="02000000000000000000" pitchFamily="2" charset="0"/>
              </a:rPr>
              <a:t>«Framtida lages i dag og verden vil se mye annerledes ut. Den blir avgjort her på klimatoppmøtet, den blir avgjort i Stortinget, den blir avgjort i kommunevalget neste år. Vi kan ikke vente til vi er store og kan ta over»</a:t>
            </a:r>
          </a:p>
          <a:p>
            <a:pPr marL="0" indent="0">
              <a:buNone/>
            </a:pPr>
            <a:r>
              <a:rPr lang="nb-NO" b="0" i="1" dirty="0">
                <a:solidFill>
                  <a:srgbClr val="444444"/>
                </a:solidFill>
                <a:effectLst/>
                <a:latin typeface="Roboto" panose="02000000000000000000" pitchFamily="2" charset="0"/>
              </a:rPr>
              <a:t> ----</a:t>
            </a:r>
          </a:p>
          <a:p>
            <a:pPr marL="0" indent="0">
              <a:buNone/>
            </a:pPr>
            <a:r>
              <a:rPr lang="nb-NO" b="0" i="1" dirty="0">
                <a:solidFill>
                  <a:srgbClr val="444444"/>
                </a:solidFill>
                <a:effectLst/>
                <a:latin typeface="Roboto" panose="02000000000000000000" pitchFamily="2" charset="0"/>
              </a:rPr>
              <a:t>Vi prøver å ikke være redde selv om FNs generalsekretær Antonio </a:t>
            </a:r>
            <a:r>
              <a:rPr lang="nb-NO" b="0" i="1" dirty="0" err="1">
                <a:solidFill>
                  <a:srgbClr val="444444"/>
                </a:solidFill>
                <a:effectLst/>
                <a:latin typeface="Roboto" panose="02000000000000000000" pitchFamily="2" charset="0"/>
              </a:rPr>
              <a:t>Guterres</a:t>
            </a:r>
            <a:r>
              <a:rPr lang="nb-NO" b="0" i="1" dirty="0">
                <a:solidFill>
                  <a:srgbClr val="444444"/>
                </a:solidFill>
                <a:effectLst/>
                <a:latin typeface="Roboto" panose="02000000000000000000" pitchFamily="2" charset="0"/>
              </a:rPr>
              <a:t> sier vi er på en motorvei med full gass mot klimahelvete. Vi velger å være optimister og kjempe for en god framtid for alle barn»</a:t>
            </a:r>
          </a:p>
          <a:p>
            <a:pPr marL="0" indent="0">
              <a:buNone/>
            </a:pPr>
            <a:endParaRPr lang="nb-NO" b="0" i="1" dirty="0">
              <a:solidFill>
                <a:srgbClr val="444444"/>
              </a:solidFill>
              <a:effectLst/>
              <a:latin typeface="Roboto" panose="02000000000000000000" pitchFamily="2" charset="0"/>
            </a:endParaRPr>
          </a:p>
          <a:p>
            <a:pPr algn="l"/>
            <a:r>
              <a:rPr lang="nb-NO" b="1" i="1" dirty="0">
                <a:solidFill>
                  <a:srgbClr val="444444"/>
                </a:solidFill>
                <a:effectLst/>
                <a:latin typeface="Open+Sans"/>
              </a:rPr>
              <a:t>Oppfordring til Besteforeldrenes klimaaksjon og andre besteforeldre:</a:t>
            </a:r>
            <a:endParaRPr lang="nb-NO" b="0" i="0" dirty="0">
              <a:solidFill>
                <a:srgbClr val="444444"/>
              </a:solidFill>
              <a:effectLst/>
              <a:latin typeface="Open+Sans"/>
            </a:endParaRPr>
          </a:p>
          <a:p>
            <a:pPr algn="l">
              <a:buFont typeface="Arial" panose="020B0604020202020204" pitchFamily="34" charset="0"/>
              <a:buChar char="•"/>
            </a:pPr>
            <a:r>
              <a:rPr lang="nb-NO" b="0" i="0" dirty="0">
                <a:solidFill>
                  <a:srgbClr val="444444"/>
                </a:solidFill>
                <a:effectLst/>
                <a:latin typeface="Roboto" panose="02000000000000000000" pitchFamily="2" charset="0"/>
              </a:rPr>
              <a:t>Ta praten! Besteforeldre er koselige gamle samtalepartnere, bruk dette til å snakke med barnebarna deres om klima også.</a:t>
            </a:r>
          </a:p>
          <a:p>
            <a:pPr algn="l">
              <a:buFont typeface="Arial" panose="020B0604020202020204" pitchFamily="34" charset="0"/>
              <a:buChar char="•"/>
            </a:pPr>
            <a:r>
              <a:rPr lang="nb-NO" b="0" i="0" dirty="0">
                <a:solidFill>
                  <a:srgbClr val="444444"/>
                </a:solidFill>
                <a:effectLst/>
                <a:latin typeface="Roboto" panose="02000000000000000000" pitchFamily="2" charset="0"/>
              </a:rPr>
              <a:t>Verv barnebarn til Miljøagentene og hjelp oss med å starte nye lag. (oversikt over laga </a:t>
            </a:r>
            <a:r>
              <a:rPr lang="nb-NO" b="0" i="0" u="sng" dirty="0">
                <a:solidFill>
                  <a:srgbClr val="AF0000"/>
                </a:solidFill>
                <a:effectLst/>
                <a:latin typeface="Roboto" panose="02000000000000000000" pitchFamily="2" charset="0"/>
                <a:hlinkClick r:id="rId2"/>
              </a:rPr>
              <a:t>her</a:t>
            </a:r>
            <a:r>
              <a:rPr lang="nb-NO" b="0" i="0" dirty="0">
                <a:solidFill>
                  <a:srgbClr val="444444"/>
                </a:solidFill>
                <a:effectLst/>
                <a:latin typeface="Roboto" panose="02000000000000000000" pitchFamily="2" charset="0"/>
              </a:rPr>
              <a:t>)</a:t>
            </a:r>
          </a:p>
          <a:p>
            <a:pPr algn="l">
              <a:buFont typeface="Arial" panose="020B0604020202020204" pitchFamily="34" charset="0"/>
              <a:buChar char="•"/>
            </a:pPr>
            <a:r>
              <a:rPr lang="nb-NO" b="0" i="0" dirty="0">
                <a:solidFill>
                  <a:srgbClr val="444444"/>
                </a:solidFill>
                <a:effectLst/>
                <a:latin typeface="Roboto" panose="02000000000000000000" pitchFamily="2" charset="0"/>
              </a:rPr>
              <a:t>Snakk med andre besteforeldre om klima og miljø. Mange eldre er kunnskapsløse og usaklige i klimadebatten, for eksempel på sosiale media.</a:t>
            </a:r>
          </a:p>
          <a:p>
            <a:pPr algn="l">
              <a:buFont typeface="Arial" panose="020B0604020202020204" pitchFamily="34" charset="0"/>
              <a:buChar char="•"/>
            </a:pPr>
            <a:r>
              <a:rPr lang="nb-NO" b="0" i="0" dirty="0">
                <a:solidFill>
                  <a:srgbClr val="444444"/>
                </a:solidFill>
                <a:effectLst/>
                <a:latin typeface="Roboto" panose="02000000000000000000" pitchFamily="2" charset="0"/>
              </a:rPr>
              <a:t>Hjelp til å fremme </a:t>
            </a:r>
            <a:r>
              <a:rPr lang="nb-NO" b="0" i="0" u="sng" dirty="0">
                <a:solidFill>
                  <a:srgbClr val="AF0000"/>
                </a:solidFill>
                <a:effectLst/>
                <a:latin typeface="Roboto" panose="02000000000000000000" pitchFamily="2" charset="0"/>
                <a:hlinkClick r:id="rId3"/>
              </a:rPr>
              <a:t>rapporten</a:t>
            </a:r>
            <a:r>
              <a:rPr lang="nb-NO" b="0" i="0" dirty="0">
                <a:solidFill>
                  <a:srgbClr val="444444"/>
                </a:solidFill>
                <a:effectLst/>
                <a:latin typeface="Roboto" panose="02000000000000000000" pitchFamily="2" charset="0"/>
              </a:rPr>
              <a:t> fra Barnas klimapanel og Miljøagentene.</a:t>
            </a:r>
          </a:p>
          <a:p>
            <a:endParaRPr lang="en-GB" dirty="0"/>
          </a:p>
        </p:txBody>
      </p:sp>
    </p:spTree>
    <p:extLst>
      <p:ext uri="{BB962C8B-B14F-4D97-AF65-F5344CB8AC3E}">
        <p14:creationId xmlns:p14="http://schemas.microsoft.com/office/powerpoint/2010/main" val="67722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05FBC43-5DED-E87F-82AA-C7DB46007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52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E7CDCED-E55E-4E2B-9780-AD6F82BFD78A}"/>
              </a:ext>
            </a:extLst>
          </p:cNvPr>
          <p:cNvSpPr>
            <a:spLocks noGrp="1"/>
          </p:cNvSpPr>
          <p:nvPr>
            <p:ph idx="4294967295"/>
          </p:nvPr>
        </p:nvSpPr>
        <p:spPr>
          <a:xfrm>
            <a:off x="0" y="207034"/>
            <a:ext cx="10515600" cy="6392174"/>
          </a:xfrm>
        </p:spPr>
        <p:txBody>
          <a:bodyPr>
            <a:normAutofit lnSpcReduction="10000"/>
          </a:bodyPr>
          <a:lstStyle/>
          <a:p>
            <a:r>
              <a:rPr lang="nb-NO" sz="3200" dirty="0"/>
              <a:t>33000 deltakere</a:t>
            </a:r>
          </a:p>
          <a:p>
            <a:r>
              <a:rPr lang="nb-NO" sz="3200" dirty="0"/>
              <a:t>63% menn, 37% kvinner</a:t>
            </a:r>
          </a:p>
          <a:p>
            <a:r>
              <a:rPr lang="nb-NO" sz="3200" dirty="0"/>
              <a:t>Beste: Niue 77% kvinner, Estland 71%, USA 58%, Australia 57%</a:t>
            </a:r>
          </a:p>
          <a:p>
            <a:r>
              <a:rPr lang="nb-NO" sz="3200" dirty="0"/>
              <a:t>Nasjonale delegasjoner 16 118 – 1073 fra UAE – Norge 43</a:t>
            </a:r>
          </a:p>
          <a:p>
            <a:r>
              <a:rPr lang="nb-NO" sz="3200" dirty="0"/>
              <a:t>Ikke statlige organisasjoner – 11711</a:t>
            </a:r>
          </a:p>
          <a:p>
            <a:r>
              <a:rPr lang="nb-NO" sz="3200" dirty="0"/>
              <a:t>Media 3350</a:t>
            </a:r>
          </a:p>
          <a:p>
            <a:r>
              <a:rPr lang="nb-NO" sz="3200" dirty="0"/>
              <a:t>Fossilindustrien – 636 - mange i nasjonale delegasjoner</a:t>
            </a:r>
          </a:p>
          <a:p>
            <a:pPr lvl="1"/>
            <a:r>
              <a:rPr lang="nb-NO" sz="3200" dirty="0"/>
              <a:t> UAE 70, Russland 33, BP sjef registrert som delegat fra Mauritania….</a:t>
            </a:r>
          </a:p>
          <a:p>
            <a:r>
              <a:rPr lang="nb-NO" sz="3200" dirty="0"/>
              <a:t>Krav om 50/50 og transparens sent til Egypt fra Robinson/Figueres</a:t>
            </a:r>
          </a:p>
          <a:p>
            <a:r>
              <a:rPr lang="nb-NO" sz="3200" dirty="0"/>
              <a:t>Rekordstor deltakelse fra Afrika</a:t>
            </a:r>
          </a:p>
          <a:p>
            <a:endParaRPr lang="nb-NO" sz="3200" dirty="0"/>
          </a:p>
          <a:p>
            <a:pPr marL="457200" lvl="1" indent="0">
              <a:buNone/>
            </a:pPr>
            <a:endParaRPr lang="nb-NO" sz="3200" dirty="0"/>
          </a:p>
          <a:p>
            <a:endParaRPr lang="nb-NO" dirty="0"/>
          </a:p>
        </p:txBody>
      </p:sp>
    </p:spTree>
    <p:extLst>
      <p:ext uri="{BB962C8B-B14F-4D97-AF65-F5344CB8AC3E}">
        <p14:creationId xmlns:p14="http://schemas.microsoft.com/office/powerpoint/2010/main" val="393855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ferred not defeated: the outcome on Loss and Damage finance at COP26 and  next steps | Heinrich Böll Stiftung | Washington, DC Office - USA, Canada,  Global Dialogue">
            <a:extLst>
              <a:ext uri="{FF2B5EF4-FFF2-40B4-BE49-F238E27FC236}">
                <a16:creationId xmlns:a16="http://schemas.microsoft.com/office/drawing/2014/main" id="{7BA14EB9-CD94-372A-7859-969EC851E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3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78BA7A4-92A0-6D4A-1CAA-37570AEB0DC6}"/>
              </a:ext>
            </a:extLst>
          </p:cNvPr>
          <p:cNvSpPr>
            <a:spLocks noGrp="1"/>
          </p:cNvSpPr>
          <p:nvPr>
            <p:ph idx="4294967295"/>
          </p:nvPr>
        </p:nvSpPr>
        <p:spPr>
          <a:xfrm>
            <a:off x="0" y="388190"/>
            <a:ext cx="12192000" cy="5788774"/>
          </a:xfrm>
        </p:spPr>
        <p:txBody>
          <a:bodyPr>
            <a:normAutofit fontScale="25000" lnSpcReduction="20000"/>
          </a:bodyPr>
          <a:lstStyle/>
          <a:p>
            <a:pPr marL="0" indent="0">
              <a:buNone/>
            </a:pPr>
            <a:endParaRPr lang="nb-NO" sz="8000" b="0" i="0" dirty="0">
              <a:solidFill>
                <a:srgbClr val="0F1419"/>
              </a:solidFill>
              <a:effectLst/>
            </a:endParaRPr>
          </a:p>
          <a:p>
            <a:r>
              <a:rPr lang="en-US" sz="9600" b="0" i="0" dirty="0" err="1">
                <a:solidFill>
                  <a:srgbClr val="0F1419"/>
                </a:solidFill>
                <a:effectLst/>
              </a:rPr>
              <a:t>På</a:t>
            </a:r>
            <a:r>
              <a:rPr lang="en-US" sz="9600" b="0" i="0" dirty="0">
                <a:solidFill>
                  <a:srgbClr val="0F1419"/>
                </a:solidFill>
                <a:effectLst/>
              </a:rPr>
              <a:t> den </a:t>
            </a:r>
            <a:r>
              <a:rPr lang="en-US" sz="9600" b="0" i="0" dirty="0" err="1">
                <a:solidFill>
                  <a:srgbClr val="0F1419"/>
                </a:solidFill>
                <a:effectLst/>
              </a:rPr>
              <a:t>formelle</a:t>
            </a:r>
            <a:r>
              <a:rPr lang="en-US" sz="9600" b="0" i="0" dirty="0">
                <a:solidFill>
                  <a:srgbClr val="0F1419"/>
                </a:solidFill>
                <a:effectLst/>
              </a:rPr>
              <a:t> </a:t>
            </a:r>
            <a:r>
              <a:rPr lang="en-US" sz="9600" b="0" i="0" dirty="0" err="1">
                <a:solidFill>
                  <a:srgbClr val="0F1419"/>
                </a:solidFill>
                <a:effectLst/>
              </a:rPr>
              <a:t>agendaen</a:t>
            </a:r>
            <a:r>
              <a:rPr lang="en-US" sz="9600" b="0" i="0" dirty="0">
                <a:solidFill>
                  <a:srgbClr val="0F1419"/>
                </a:solidFill>
                <a:effectLst/>
              </a:rPr>
              <a:t> for </a:t>
            </a:r>
            <a:r>
              <a:rPr lang="en-US" sz="9600" b="0" i="0" dirty="0" err="1">
                <a:solidFill>
                  <a:srgbClr val="0F1419"/>
                </a:solidFill>
                <a:effectLst/>
              </a:rPr>
              <a:t>første</a:t>
            </a:r>
            <a:r>
              <a:rPr lang="en-US" sz="9600" b="0" i="0" dirty="0">
                <a:solidFill>
                  <a:srgbClr val="0F1419"/>
                </a:solidFill>
                <a:effectLst/>
              </a:rPr>
              <a:t> gang </a:t>
            </a:r>
            <a:r>
              <a:rPr lang="en-US" sz="9600" b="0" i="0" dirty="0" err="1">
                <a:solidFill>
                  <a:srgbClr val="0F1419"/>
                </a:solidFill>
                <a:effectLst/>
              </a:rPr>
              <a:t>på</a:t>
            </a:r>
            <a:r>
              <a:rPr lang="en-US" sz="9600" b="0" i="0" dirty="0">
                <a:solidFill>
                  <a:srgbClr val="0F1419"/>
                </a:solidFill>
                <a:effectLst/>
              </a:rPr>
              <a:t> 30 </a:t>
            </a:r>
            <a:r>
              <a:rPr lang="en-US" sz="9600" b="0" i="0" dirty="0" err="1">
                <a:solidFill>
                  <a:srgbClr val="0F1419"/>
                </a:solidFill>
                <a:effectLst/>
              </a:rPr>
              <a:t>år</a:t>
            </a:r>
            <a:endParaRPr lang="en-US" sz="9600" b="0" i="0" dirty="0">
              <a:solidFill>
                <a:srgbClr val="0F1419"/>
              </a:solidFill>
              <a:effectLst/>
            </a:endParaRPr>
          </a:p>
          <a:p>
            <a:pPr marL="0" indent="0">
              <a:buNone/>
            </a:pPr>
            <a:endParaRPr lang="en-US" sz="9600" b="0" i="0" dirty="0">
              <a:solidFill>
                <a:srgbClr val="0F1419"/>
              </a:solidFill>
              <a:effectLst/>
            </a:endParaRPr>
          </a:p>
          <a:p>
            <a:pPr marL="457200" lvl="1" indent="0">
              <a:buNone/>
            </a:pPr>
            <a:r>
              <a:rPr lang="nb-NO" sz="9600" i="1" dirty="0">
                <a:solidFill>
                  <a:srgbClr val="444444"/>
                </a:solidFill>
              </a:rPr>
              <a:t>Flommen i Tyskland i fjor ble i hovedsak dekket av regjeringen (75 %) og forsikringsselskapene (20 %).  U-land har hverken regjeringer som kan betale eller råd til forsikringer. Kostnadene for tap og skade i fattige land beregnet til å nå mellom </a:t>
            </a:r>
            <a:r>
              <a:rPr lang="nb-NO" sz="9600" b="1" i="1" dirty="0">
                <a:solidFill>
                  <a:srgbClr val="444444"/>
                </a:solidFill>
              </a:rPr>
              <a:t>2900 og 5800 milliarder $ </a:t>
            </a:r>
            <a:r>
              <a:rPr lang="nb-NO" sz="9600" i="1" dirty="0">
                <a:solidFill>
                  <a:srgbClr val="444444"/>
                </a:solidFill>
              </a:rPr>
              <a:t>årlig i 2030</a:t>
            </a:r>
          </a:p>
          <a:p>
            <a:pPr marL="457200" lvl="1" indent="0">
              <a:buNone/>
            </a:pPr>
            <a:endParaRPr lang="nb-NO" sz="9600" i="1" dirty="0">
              <a:solidFill>
                <a:srgbClr val="444444"/>
              </a:solidFill>
            </a:endParaRPr>
          </a:p>
          <a:p>
            <a:r>
              <a:rPr lang="en-US" sz="9600" dirty="0" err="1">
                <a:solidFill>
                  <a:srgbClr val="0F1419"/>
                </a:solidFill>
              </a:rPr>
              <a:t>Viktigste</a:t>
            </a:r>
            <a:r>
              <a:rPr lang="en-US" sz="9600" dirty="0">
                <a:solidFill>
                  <a:srgbClr val="0F1419"/>
                </a:solidFill>
              </a:rPr>
              <a:t> </a:t>
            </a:r>
            <a:r>
              <a:rPr lang="en-US" sz="9600" dirty="0" err="1">
                <a:solidFill>
                  <a:srgbClr val="0F1419"/>
                </a:solidFill>
              </a:rPr>
              <a:t>vedtak</a:t>
            </a:r>
            <a:r>
              <a:rPr lang="en-US" sz="9600" dirty="0">
                <a:solidFill>
                  <a:srgbClr val="0F1419"/>
                </a:solidFill>
              </a:rPr>
              <a:t> </a:t>
            </a:r>
            <a:r>
              <a:rPr lang="en-US" sz="9600" dirty="0" err="1">
                <a:solidFill>
                  <a:srgbClr val="0F1419"/>
                </a:solidFill>
              </a:rPr>
              <a:t>på</a:t>
            </a:r>
            <a:r>
              <a:rPr lang="en-US" sz="9600" dirty="0">
                <a:solidFill>
                  <a:srgbClr val="0F1419"/>
                </a:solidFill>
              </a:rPr>
              <a:t> COP27: </a:t>
            </a:r>
            <a:r>
              <a:rPr lang="en-US" sz="9600" dirty="0" err="1">
                <a:solidFill>
                  <a:srgbClr val="0F1419"/>
                </a:solidFill>
              </a:rPr>
              <a:t>Eget</a:t>
            </a:r>
            <a:r>
              <a:rPr lang="en-US" sz="9600" dirty="0">
                <a:solidFill>
                  <a:srgbClr val="0F1419"/>
                </a:solidFill>
              </a:rPr>
              <a:t> fond for tap </a:t>
            </a:r>
            <a:r>
              <a:rPr lang="en-US" sz="9600" dirty="0" err="1">
                <a:solidFill>
                  <a:srgbClr val="0F1419"/>
                </a:solidFill>
              </a:rPr>
              <a:t>og</a:t>
            </a:r>
            <a:r>
              <a:rPr lang="en-US" sz="9600" dirty="0">
                <a:solidFill>
                  <a:srgbClr val="0F1419"/>
                </a:solidFill>
              </a:rPr>
              <a:t> </a:t>
            </a:r>
            <a:r>
              <a:rPr lang="en-US" sz="9600" dirty="0" err="1">
                <a:solidFill>
                  <a:srgbClr val="0F1419"/>
                </a:solidFill>
              </a:rPr>
              <a:t>skade</a:t>
            </a:r>
            <a:r>
              <a:rPr lang="en-US" sz="9600" dirty="0">
                <a:solidFill>
                  <a:srgbClr val="0F1419"/>
                </a:solidFill>
              </a:rPr>
              <a:t>, men </a:t>
            </a:r>
            <a:r>
              <a:rPr lang="en-US" sz="9600" dirty="0" err="1">
                <a:solidFill>
                  <a:srgbClr val="0F1419"/>
                </a:solidFill>
              </a:rPr>
              <a:t>foreløpig</a:t>
            </a:r>
            <a:r>
              <a:rPr lang="en-US" sz="9600" dirty="0">
                <a:solidFill>
                  <a:srgbClr val="0F1419"/>
                </a:solidFill>
              </a:rPr>
              <a:t> </a:t>
            </a:r>
            <a:r>
              <a:rPr lang="en-US" sz="9600" dirty="0" err="1">
                <a:solidFill>
                  <a:srgbClr val="0F1419"/>
                </a:solidFill>
              </a:rPr>
              <a:t>ingen</a:t>
            </a:r>
            <a:r>
              <a:rPr lang="en-US" sz="9600" dirty="0">
                <a:solidFill>
                  <a:srgbClr val="0F1419"/>
                </a:solidFill>
              </a:rPr>
              <a:t> </a:t>
            </a:r>
            <a:r>
              <a:rPr lang="en-US" sz="9600" dirty="0" err="1">
                <a:solidFill>
                  <a:srgbClr val="0F1419"/>
                </a:solidFill>
              </a:rPr>
              <a:t>penger</a:t>
            </a:r>
            <a:endParaRPr lang="en-US" sz="9600" b="0" i="0" dirty="0">
              <a:solidFill>
                <a:srgbClr val="0F1419"/>
              </a:solidFill>
              <a:effectLst/>
            </a:endParaRPr>
          </a:p>
          <a:p>
            <a:r>
              <a:rPr lang="nb-NO" sz="9600" b="0" i="0" dirty="0">
                <a:solidFill>
                  <a:srgbClr val="444444"/>
                </a:solidFill>
                <a:effectLst/>
              </a:rPr>
              <a:t>Må ikke forveksles med klimafond for tilpasning og utslippskutt -  100 milliarder $ lovet i Paris fra 2020 – men fortsatt ikke levert</a:t>
            </a:r>
          </a:p>
          <a:p>
            <a:r>
              <a:rPr lang="nb-NO" sz="9600" dirty="0">
                <a:solidFill>
                  <a:srgbClr val="444444"/>
                </a:solidFill>
              </a:rPr>
              <a:t>Viktig å få penger til det nye fondet før COP28 i Dubai</a:t>
            </a:r>
            <a:endParaRPr lang="en-US" sz="9600" b="0" i="0" dirty="0">
              <a:solidFill>
                <a:srgbClr val="0F1419"/>
              </a:solidFill>
              <a:effectLst/>
            </a:endParaRPr>
          </a:p>
          <a:p>
            <a:r>
              <a:rPr lang="en-US" sz="9600" b="0" i="0" dirty="0">
                <a:solidFill>
                  <a:srgbClr val="121212"/>
                </a:solidFill>
                <a:effectLst/>
              </a:rPr>
              <a:t>Kina, </a:t>
            </a:r>
            <a:r>
              <a:rPr lang="en-US" sz="9600" b="0" i="0" dirty="0" err="1">
                <a:solidFill>
                  <a:srgbClr val="121212"/>
                </a:solidFill>
                <a:effectLst/>
              </a:rPr>
              <a:t>Russland</a:t>
            </a:r>
            <a:r>
              <a:rPr lang="en-US" sz="9600" b="0" i="0" dirty="0">
                <a:solidFill>
                  <a:srgbClr val="121212"/>
                </a:solidFill>
                <a:effectLst/>
              </a:rPr>
              <a:t>, Saudi Arabia,  Qatar, Kuwait, </a:t>
            </a:r>
            <a:r>
              <a:rPr lang="en-US" sz="9600" dirty="0" err="1">
                <a:solidFill>
                  <a:srgbClr val="121212"/>
                </a:solidFill>
              </a:rPr>
              <a:t>Sydkorea</a:t>
            </a:r>
            <a:r>
              <a:rPr lang="en-US" sz="9600" dirty="0">
                <a:solidFill>
                  <a:srgbClr val="121212"/>
                </a:solidFill>
              </a:rPr>
              <a:t>, S</a:t>
            </a:r>
            <a:r>
              <a:rPr lang="en-US" sz="9600" b="0" i="0" dirty="0">
                <a:solidFill>
                  <a:srgbClr val="121212"/>
                </a:solidFill>
                <a:effectLst/>
              </a:rPr>
              <a:t>ingapore </a:t>
            </a:r>
            <a:r>
              <a:rPr lang="en-US" sz="9600" b="0" i="0" dirty="0" err="1">
                <a:solidFill>
                  <a:srgbClr val="121212"/>
                </a:solidFill>
                <a:effectLst/>
              </a:rPr>
              <a:t>definert</a:t>
            </a:r>
            <a:r>
              <a:rPr lang="en-US" sz="9600" b="0" i="0" dirty="0">
                <a:solidFill>
                  <a:srgbClr val="121212"/>
                </a:solidFill>
                <a:effectLst/>
              </a:rPr>
              <a:t> </a:t>
            </a:r>
            <a:r>
              <a:rPr lang="en-US" sz="9600" b="0" i="0" dirty="0" err="1">
                <a:solidFill>
                  <a:srgbClr val="121212"/>
                </a:solidFill>
                <a:effectLst/>
              </a:rPr>
              <a:t>som</a:t>
            </a:r>
            <a:r>
              <a:rPr lang="en-US" sz="9600" b="0" i="0" dirty="0">
                <a:solidFill>
                  <a:srgbClr val="121212"/>
                </a:solidFill>
                <a:effectLst/>
              </a:rPr>
              <a:t> U-land I 1992</a:t>
            </a:r>
            <a:endParaRPr lang="en-US" sz="9600" dirty="0">
              <a:solidFill>
                <a:srgbClr val="0F1419"/>
              </a:solidFill>
            </a:endParaRPr>
          </a:p>
          <a:p>
            <a:pPr marL="0" indent="0" algn="ctr">
              <a:buNone/>
            </a:pPr>
            <a:endParaRPr lang="en-US" sz="9600" b="1" i="1" dirty="0">
              <a:solidFill>
                <a:srgbClr val="0F1419"/>
              </a:solidFill>
              <a:effectLst/>
            </a:endParaRPr>
          </a:p>
          <a:p>
            <a:pPr marL="0" indent="0" algn="ctr">
              <a:buNone/>
            </a:pPr>
            <a:r>
              <a:rPr lang="en-US" sz="9600" b="1" i="1" dirty="0">
                <a:solidFill>
                  <a:srgbClr val="0F1419"/>
                </a:solidFill>
                <a:effectLst/>
              </a:rPr>
              <a:t>“The fact that we should be “happy” about a loss and damage fund, i.e. just the fund, not the financing of it, just the fund, is so mind </a:t>
            </a:r>
            <a:r>
              <a:rPr lang="en-US" sz="9600" b="1" i="1" dirty="0" err="1">
                <a:solidFill>
                  <a:srgbClr val="0F1419"/>
                </a:solidFill>
                <a:effectLst/>
              </a:rPr>
              <a:t>blowingly</a:t>
            </a:r>
            <a:r>
              <a:rPr lang="en-US" sz="9600" b="1" i="1" dirty="0">
                <a:solidFill>
                  <a:srgbClr val="0F1419"/>
                </a:solidFill>
                <a:effectLst/>
              </a:rPr>
              <a:t> ridiculous</a:t>
            </a:r>
            <a:r>
              <a:rPr lang="en-US" sz="9600" b="1" i="1" dirty="0">
                <a:solidFill>
                  <a:srgbClr val="0F1419"/>
                </a:solidFill>
                <a:effectLst/>
                <a:latin typeface="TwitterChirp"/>
              </a:rPr>
              <a:t>”</a:t>
            </a:r>
            <a:endParaRPr lang="nb-NO" sz="9600" b="1" i="1" dirty="0"/>
          </a:p>
          <a:p>
            <a:endParaRPr lang="nb-NO" dirty="0"/>
          </a:p>
        </p:txBody>
      </p:sp>
    </p:spTree>
    <p:extLst>
      <p:ext uri="{BB962C8B-B14F-4D97-AF65-F5344CB8AC3E}">
        <p14:creationId xmlns:p14="http://schemas.microsoft.com/office/powerpoint/2010/main" val="78452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a:extLst>
              <a:ext uri="{FF2B5EF4-FFF2-40B4-BE49-F238E27FC236}">
                <a16:creationId xmlns:a16="http://schemas.microsoft.com/office/drawing/2014/main" id="{4E9DCACA-2F1D-5D45-9C1F-D863CC25A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332" y="228543"/>
            <a:ext cx="6478438" cy="654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4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A18FDE7-72FC-F19F-BACE-F2E212D550EF}"/>
              </a:ext>
            </a:extLst>
          </p:cNvPr>
          <p:cNvSpPr>
            <a:spLocks noGrp="1"/>
          </p:cNvSpPr>
          <p:nvPr>
            <p:ph idx="4294967295"/>
          </p:nvPr>
        </p:nvSpPr>
        <p:spPr>
          <a:xfrm>
            <a:off x="0" y="0"/>
            <a:ext cx="10515600" cy="6176963"/>
          </a:xfrm>
        </p:spPr>
        <p:txBody>
          <a:bodyPr>
            <a:normAutofit fontScale="92500" lnSpcReduction="20000"/>
          </a:bodyPr>
          <a:lstStyle/>
          <a:p>
            <a:r>
              <a:rPr lang="nb-NO" b="0" i="0" dirty="0">
                <a:solidFill>
                  <a:srgbClr val="444444"/>
                </a:solidFill>
                <a:effectLst/>
                <a:latin typeface="Roboto" panose="02000000000000000000" pitchFamily="2" charset="0"/>
              </a:rPr>
              <a:t>Presidentskapet til vertslandet har muligheter til å påvirke utfallet av møtet.</a:t>
            </a:r>
          </a:p>
          <a:p>
            <a:r>
              <a:rPr lang="nb-NO" dirty="0">
                <a:solidFill>
                  <a:srgbClr val="444444"/>
                </a:solidFill>
                <a:latin typeface="Roboto" panose="02000000000000000000" pitchFamily="2" charset="0"/>
              </a:rPr>
              <a:t>Mange av representantene fra fossilindustrien er medlemmer i de offisielle delegasjonene, og har innflytelse på slutteksten og selve resultatet av konferansen.</a:t>
            </a:r>
          </a:p>
          <a:p>
            <a:r>
              <a:rPr lang="nb-NO" dirty="0">
                <a:solidFill>
                  <a:srgbClr val="444444"/>
                </a:solidFill>
                <a:latin typeface="Roboto" panose="02000000000000000000" pitchFamily="2" charset="0"/>
              </a:rPr>
              <a:t>Fossilindustri hovedsponsorer </a:t>
            </a:r>
          </a:p>
          <a:p>
            <a:r>
              <a:rPr lang="nb-NO" i="0" dirty="0" err="1">
                <a:solidFill>
                  <a:srgbClr val="444444"/>
                </a:solidFill>
                <a:effectLst/>
                <a:latin typeface="Roboto" panose="02000000000000000000" pitchFamily="2" charset="0"/>
              </a:rPr>
              <a:t>Environmental</a:t>
            </a:r>
            <a:r>
              <a:rPr lang="nb-NO" i="0" dirty="0">
                <a:solidFill>
                  <a:srgbClr val="444444"/>
                </a:solidFill>
                <a:effectLst/>
                <a:latin typeface="Roboto" panose="02000000000000000000" pitchFamily="2" charset="0"/>
              </a:rPr>
              <a:t> </a:t>
            </a:r>
            <a:r>
              <a:rPr lang="nb-NO" i="0" dirty="0" err="1">
                <a:solidFill>
                  <a:srgbClr val="444444"/>
                </a:solidFill>
                <a:effectLst/>
                <a:latin typeface="Roboto" panose="02000000000000000000" pitchFamily="2" charset="0"/>
              </a:rPr>
              <a:t>defence</a:t>
            </a:r>
            <a:r>
              <a:rPr lang="nb-NO" i="0" dirty="0">
                <a:solidFill>
                  <a:srgbClr val="444444"/>
                </a:solidFill>
                <a:effectLst/>
                <a:latin typeface="Roboto" panose="02000000000000000000" pitchFamily="2" charset="0"/>
              </a:rPr>
              <a:t> Canada:  </a:t>
            </a:r>
            <a:r>
              <a:rPr lang="nb-NO" b="1" i="1" dirty="0" err="1">
                <a:solidFill>
                  <a:srgbClr val="444444"/>
                </a:solidFill>
                <a:effectLst/>
                <a:latin typeface="Roboto" panose="02000000000000000000" pitchFamily="2" charset="0"/>
              </a:rPr>
              <a:t>Dekarboniseringsdagen</a:t>
            </a:r>
            <a:r>
              <a:rPr lang="nb-NO" b="1" i="1" dirty="0">
                <a:solidFill>
                  <a:srgbClr val="444444"/>
                </a:solidFill>
                <a:effectLst/>
                <a:latin typeface="Roboto" panose="02000000000000000000" pitchFamily="2" charset="0"/>
              </a:rPr>
              <a:t> var en komplett olje- og gassmesse i hallene til COP27,. Hovedfokus var på karbonfangst og lagring (CCS). Utfasing av olje- og gassproduksjon ble knapt nevnt.</a:t>
            </a:r>
          </a:p>
          <a:p>
            <a:r>
              <a:rPr lang="nb-NO" b="0" i="0" dirty="0">
                <a:solidFill>
                  <a:srgbClr val="444444"/>
                </a:solidFill>
                <a:effectLst/>
                <a:latin typeface="Roboto" panose="02000000000000000000" pitchFamily="2" charset="0"/>
              </a:rPr>
              <a:t>CAN: </a:t>
            </a:r>
            <a:r>
              <a:rPr lang="nb-NO" b="1" i="0" dirty="0">
                <a:solidFill>
                  <a:srgbClr val="444444"/>
                </a:solidFill>
                <a:effectLst/>
                <a:latin typeface="Roboto" panose="02000000000000000000" pitchFamily="2" charset="0"/>
              </a:rPr>
              <a:t>«CCS falsk løsning som tillater fossilindustrien å fortsette virksomheten som vanlig, forlenger fossilalderen og tar fokus bort fra utfasing av olje og gass. – I stedet for en siste utvei for å </a:t>
            </a:r>
            <a:r>
              <a:rPr lang="nb-NO" b="1" i="0" dirty="0" err="1">
                <a:solidFill>
                  <a:srgbClr val="444444"/>
                </a:solidFill>
                <a:effectLst/>
                <a:latin typeface="Roboto" panose="02000000000000000000" pitchFamily="2" charset="0"/>
              </a:rPr>
              <a:t>dekarbonisere</a:t>
            </a:r>
            <a:r>
              <a:rPr lang="nb-NO" b="1" i="0" dirty="0">
                <a:solidFill>
                  <a:srgbClr val="444444"/>
                </a:solidFill>
                <a:effectLst/>
                <a:latin typeface="Roboto" panose="02000000000000000000" pitchFamily="2" charset="0"/>
              </a:rPr>
              <a:t> sektorer som er vanskelig å redusere, som stål og sement, har dette blitt plan A»</a:t>
            </a:r>
          </a:p>
          <a:p>
            <a:r>
              <a:rPr lang="nb-NO" b="0" i="0" dirty="0">
                <a:solidFill>
                  <a:srgbClr val="444444"/>
                </a:solidFill>
                <a:effectLst/>
                <a:latin typeface="Roboto" panose="02000000000000000000" pitchFamily="2" charset="0"/>
              </a:rPr>
              <a:t>Global </a:t>
            </a:r>
            <a:r>
              <a:rPr lang="nb-NO" b="0" i="0" dirty="0" err="1">
                <a:solidFill>
                  <a:srgbClr val="444444"/>
                </a:solidFill>
                <a:effectLst/>
                <a:latin typeface="Roboto" panose="02000000000000000000" pitchFamily="2" charset="0"/>
              </a:rPr>
              <a:t>witness</a:t>
            </a:r>
            <a:r>
              <a:rPr lang="nb-NO" b="0" i="0" dirty="0">
                <a:solidFill>
                  <a:srgbClr val="444444"/>
                </a:solidFill>
                <a:effectLst/>
                <a:latin typeface="Roboto" panose="02000000000000000000" pitchFamily="2" charset="0"/>
              </a:rPr>
              <a:t>: </a:t>
            </a:r>
            <a:r>
              <a:rPr lang="nb-NO" b="1" i="1" dirty="0">
                <a:solidFill>
                  <a:srgbClr val="444444"/>
                </a:solidFill>
                <a:effectLst/>
                <a:latin typeface="Roboto" panose="02000000000000000000" pitchFamily="2" charset="0"/>
              </a:rPr>
              <a:t>«Tobakkslobbyister ville ikke vært velkomne på helsekonferanser, våpenhandlere kan ikke markedsføre sine varer på fredskonvensjoner. De som foreviger verdens avhengighet av fossilt brensel bør ikke slippe gjennom dørene til en klimakonferanse.»</a:t>
            </a:r>
          </a:p>
        </p:txBody>
      </p:sp>
    </p:spTree>
    <p:extLst>
      <p:ext uri="{BB962C8B-B14F-4D97-AF65-F5344CB8AC3E}">
        <p14:creationId xmlns:p14="http://schemas.microsoft.com/office/powerpoint/2010/main" val="301216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A793EDA-01AA-CAD1-EC42-D2E509A15EC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t>Grønt håp for Afrika</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4FB28E5-A61A-9893-7941-1CE1FC7187D3}"/>
              </a:ext>
            </a:extLst>
          </p:cNvPr>
          <p:cNvSpPr>
            <a:spLocks noGrp="1"/>
          </p:cNvSpPr>
          <p:nvPr>
            <p:ph type="body" sz="half" idx="2"/>
          </p:nvPr>
        </p:nvSpPr>
        <p:spPr>
          <a:xfrm>
            <a:off x="640080" y="2872899"/>
            <a:ext cx="4243589" cy="3320668"/>
          </a:xfrm>
        </p:spPr>
        <p:txBody>
          <a:bodyPr vert="horz" lIns="91440" tIns="45720" rIns="91440" bIns="45720" rtlCol="0">
            <a:normAutofit fontScale="92500"/>
          </a:bodyPr>
          <a:lstStyle/>
          <a:p>
            <a:pPr indent="-228600">
              <a:buFont typeface="Arial" panose="020B0604020202020204" pitchFamily="34" charset="0"/>
              <a:buChar char="•"/>
            </a:pPr>
            <a:r>
              <a:rPr lang="nb-NO" sz="2800" b="0" i="0" dirty="0">
                <a:solidFill>
                  <a:srgbClr val="444444"/>
                </a:solidFill>
                <a:effectLst/>
                <a:latin typeface="Roboto" panose="02000000000000000000" pitchFamily="2" charset="0"/>
              </a:rPr>
              <a:t>Afrika har verdens høyeste strømkostnader, og er den eneste regionen hvor andelen fornybar energi i energimiksen har stått stille på under 20% siden undertegnelsen av Parisavtalen for 7 år siden.</a:t>
            </a:r>
            <a:endParaRPr lang="en-US" sz="2200" dirty="0"/>
          </a:p>
        </p:txBody>
      </p:sp>
      <p:pic>
        <p:nvPicPr>
          <p:cNvPr id="7" name="Picture 2" descr="A person wearing glasses&#10;&#10;Description automatically generated with low confidence">
            <a:extLst>
              <a:ext uri="{FF2B5EF4-FFF2-40B4-BE49-F238E27FC236}">
                <a16:creationId xmlns:a16="http://schemas.microsoft.com/office/drawing/2014/main" id="{9F4E8CB8-9193-4F47-9802-A710C0E8C1D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814" r="869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01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C5C166-93ED-E033-EC52-0267BB468C02}"/>
              </a:ext>
            </a:extLst>
          </p:cNvPr>
          <p:cNvSpPr>
            <a:spLocks noGrp="1"/>
          </p:cNvSpPr>
          <p:nvPr>
            <p:ph type="title"/>
          </p:nvPr>
        </p:nvSpPr>
        <p:spPr/>
        <p:txBody>
          <a:bodyPr/>
          <a:lstStyle/>
          <a:p>
            <a:pPr algn="ctr"/>
            <a:r>
              <a:rPr lang="nb-NO" b="1" i="0" u="none" strike="noStrike" dirty="0" err="1">
                <a:solidFill>
                  <a:srgbClr val="AF0000"/>
                </a:solidFill>
                <a:effectLst/>
                <a:latin typeface="Montserrat" panose="020B0604020202020204" pitchFamily="2" charset="0"/>
              </a:rPr>
              <a:t>Petrostatene</a:t>
            </a:r>
            <a:r>
              <a:rPr lang="nb-NO" b="1" i="0" u="none" strike="noStrike" dirty="0">
                <a:solidFill>
                  <a:srgbClr val="AF0000"/>
                </a:solidFill>
                <a:effectLst/>
                <a:latin typeface="Montserrat" panose="020B0604020202020204" pitchFamily="2" charset="0"/>
              </a:rPr>
              <a:t> fornøyde </a:t>
            </a:r>
            <a:endParaRPr lang="nb-NO" dirty="0"/>
          </a:p>
        </p:txBody>
      </p:sp>
      <p:sp>
        <p:nvSpPr>
          <p:cNvPr id="3" name="Plassholder for innhold 2">
            <a:extLst>
              <a:ext uri="{FF2B5EF4-FFF2-40B4-BE49-F238E27FC236}">
                <a16:creationId xmlns:a16="http://schemas.microsoft.com/office/drawing/2014/main" id="{D257444C-09E3-61D5-7484-BB094172FC40}"/>
              </a:ext>
            </a:extLst>
          </p:cNvPr>
          <p:cNvSpPr>
            <a:spLocks noGrp="1"/>
          </p:cNvSpPr>
          <p:nvPr>
            <p:ph idx="1"/>
          </p:nvPr>
        </p:nvSpPr>
        <p:spPr>
          <a:xfrm>
            <a:off x="387927" y="1447800"/>
            <a:ext cx="11423073" cy="5285509"/>
          </a:xfrm>
        </p:spPr>
        <p:txBody>
          <a:bodyPr>
            <a:normAutofit fontScale="85000" lnSpcReduction="10000"/>
          </a:bodyPr>
          <a:lstStyle/>
          <a:p>
            <a:r>
              <a:rPr lang="nb-NO" b="0" i="0" dirty="0">
                <a:solidFill>
                  <a:srgbClr val="444444"/>
                </a:solidFill>
                <a:effectLst/>
                <a:latin typeface="Roboto" panose="02000000000000000000" pitchFamily="2" charset="0"/>
              </a:rPr>
              <a:t>Fikk bort en hver henvisning til olje og gass i slutterklæringen, klan produsere videre uten å komme i konflikt med protokollen</a:t>
            </a:r>
          </a:p>
          <a:p>
            <a:r>
              <a:rPr lang="nb-NO" dirty="0">
                <a:solidFill>
                  <a:srgbClr val="444444"/>
                </a:solidFill>
                <a:latin typeface="Roboto" panose="02000000000000000000" pitchFamily="2" charset="0"/>
              </a:rPr>
              <a:t>B</a:t>
            </a:r>
            <a:r>
              <a:rPr lang="nb-NO" b="0" i="0" dirty="0">
                <a:solidFill>
                  <a:srgbClr val="444444"/>
                </a:solidFill>
                <a:effectLst/>
                <a:latin typeface="Roboto" panose="02000000000000000000" pitchFamily="2" charset="0"/>
              </a:rPr>
              <a:t>ruker sin enorme påvirkningskraft til å kjempe for å øke etterspørselen. </a:t>
            </a:r>
          </a:p>
          <a:p>
            <a:r>
              <a:rPr lang="nb-NO" b="0" i="0" dirty="0">
                <a:solidFill>
                  <a:srgbClr val="444444"/>
                </a:solidFill>
                <a:effectLst/>
                <a:latin typeface="Roboto" panose="02000000000000000000" pitchFamily="2" charset="0"/>
              </a:rPr>
              <a:t>I de første ni månedene i år tjente de syv største private oljeselskapene rundt </a:t>
            </a:r>
            <a:r>
              <a:rPr lang="nb-NO" b="0" i="0" u="sng" dirty="0">
                <a:solidFill>
                  <a:srgbClr val="AF0000"/>
                </a:solidFill>
                <a:effectLst/>
                <a:latin typeface="Roboto" panose="02000000000000000000" pitchFamily="2" charset="0"/>
                <a:hlinkClick r:id="rId2"/>
              </a:rPr>
              <a:t>150 milliarder dollar</a:t>
            </a:r>
            <a:r>
              <a:rPr lang="nb-NO" b="0" i="0" dirty="0">
                <a:solidFill>
                  <a:srgbClr val="444444"/>
                </a:solidFill>
                <a:effectLst/>
                <a:latin typeface="Roboto" panose="02000000000000000000" pitchFamily="2" charset="0"/>
              </a:rPr>
              <a:t>. De trenger bare å investere en brøkdel av disse pengene for å kjøpe politikere der det er mulig og påvirke enhver politisk beslutning de trenger. </a:t>
            </a:r>
          </a:p>
          <a:p>
            <a:r>
              <a:rPr lang="nb-NO" b="0" i="0" dirty="0">
                <a:solidFill>
                  <a:srgbClr val="444444"/>
                </a:solidFill>
                <a:effectLst/>
                <a:latin typeface="Roboto" panose="02000000000000000000" pitchFamily="2" charset="0"/>
              </a:rPr>
              <a:t>Denne lobbyvirksomheten har for eksempel lykkes med å få til en nesten dobling av offentlig subsidiering av fossil energi til </a:t>
            </a:r>
            <a:r>
              <a:rPr lang="nb-NO" b="0" i="0" u="sng" dirty="0">
                <a:solidFill>
                  <a:srgbClr val="AF0000"/>
                </a:solidFill>
                <a:effectLst/>
                <a:latin typeface="Roboto" panose="02000000000000000000" pitchFamily="2" charset="0"/>
                <a:hlinkClick r:id="rId3"/>
              </a:rPr>
              <a:t>64 milliarder dollar</a:t>
            </a:r>
            <a:r>
              <a:rPr lang="nb-NO" b="0" i="0" dirty="0">
                <a:solidFill>
                  <a:srgbClr val="444444"/>
                </a:solidFill>
                <a:effectLst/>
                <a:latin typeface="Roboto" panose="02000000000000000000" pitchFamily="2" charset="0"/>
              </a:rPr>
              <a:t> i 2021. </a:t>
            </a:r>
          </a:p>
          <a:p>
            <a:r>
              <a:rPr lang="nb-NO" b="0" i="0" dirty="0">
                <a:solidFill>
                  <a:srgbClr val="444444"/>
                </a:solidFill>
                <a:effectLst/>
                <a:latin typeface="Roboto" panose="02000000000000000000" pitchFamily="2" charset="0"/>
              </a:rPr>
              <a:t>Parisavtalen krever at landene melder inn utslippsforpliktelser, riktignok frivillige, som er ambisiøse nok til å nå klimamålene. Men utfasing av olje- og gass som er en nødvendig del av dette har fossilindustrien også klart å svekke. </a:t>
            </a:r>
          </a:p>
          <a:p>
            <a:r>
              <a:rPr lang="nb-NO" b="0" i="0" dirty="0">
                <a:solidFill>
                  <a:srgbClr val="444444"/>
                </a:solidFill>
                <a:effectLst/>
                <a:latin typeface="Roboto" panose="02000000000000000000" pitchFamily="2" charset="0"/>
              </a:rPr>
              <a:t>Resultatet er at mange land i stedet for å øke ambisjonene, ligger etter de frivillige forpliktelsene de har levert inn til FN, og vi befinner oss på vei mot en oppvarming på nesten 3 grader.</a:t>
            </a:r>
            <a:r>
              <a:rPr lang="nb-NO" b="1" i="0" dirty="0">
                <a:solidFill>
                  <a:srgbClr val="444444"/>
                </a:solidFill>
                <a:effectLst/>
                <a:latin typeface="Roboto" panose="02000000000000000000" pitchFamily="2" charset="0"/>
              </a:rPr>
              <a:t> </a:t>
            </a:r>
            <a:endParaRPr lang="nb-NO" b="0" i="0" dirty="0">
              <a:solidFill>
                <a:srgbClr val="444444"/>
              </a:solidFill>
              <a:effectLst/>
              <a:latin typeface="Roboto" panose="02000000000000000000" pitchFamily="2" charset="0"/>
            </a:endParaRPr>
          </a:p>
        </p:txBody>
      </p:sp>
    </p:spTree>
    <p:extLst>
      <p:ext uri="{BB962C8B-B14F-4D97-AF65-F5344CB8AC3E}">
        <p14:creationId xmlns:p14="http://schemas.microsoft.com/office/powerpoint/2010/main" val="132819483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7532</TotalTime>
  <Words>977</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13</vt:i4>
      </vt:variant>
    </vt:vector>
  </HeadingPairs>
  <TitlesOfParts>
    <vt:vector size="21" baseType="lpstr">
      <vt:lpstr>Arial</vt:lpstr>
      <vt:lpstr>Calibri</vt:lpstr>
      <vt:lpstr>Calibri Light</vt:lpstr>
      <vt:lpstr>Montserrat</vt:lpstr>
      <vt:lpstr>Open+Sans</vt:lpstr>
      <vt:lpstr>Roboto</vt:lpstr>
      <vt:lpstr>TwitterChirp</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Grønt håp for Afrika</vt:lpstr>
      <vt:lpstr>Petrostatene fornøyde </vt:lpstr>
      <vt:lpstr>PowerPoint-presentasjon</vt:lpstr>
      <vt:lpstr>Det er håp for framtida, men noen må gå foran.  Dette kan Norge gjøre uten å true norsk økonomi </vt:lpstr>
      <vt:lpstr>Barnas Klimapanel - Miljøagentene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Svein Tveitdal</dc:creator>
  <cp:lastModifiedBy>Bruker</cp:lastModifiedBy>
  <cp:revision>15</cp:revision>
  <dcterms:created xsi:type="dcterms:W3CDTF">2022-11-27T11:58:53Z</dcterms:created>
  <dcterms:modified xsi:type="dcterms:W3CDTF">2022-12-04T17:42:04Z</dcterms:modified>
</cp:coreProperties>
</file>