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80"/>
    <p:restoredTop sz="94654"/>
  </p:normalViewPr>
  <p:slideViewPr>
    <p:cSldViewPr snapToGrid="0">
      <p:cViewPr varScale="1">
        <p:scale>
          <a:sx n="63" d="100"/>
          <a:sy n="63" d="100"/>
        </p:scale>
        <p:origin x="5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84561E-312F-7643-9BE1-6F14BE7EF608}" type="datetimeFigureOut">
              <a:rPr lang="nb-NO" smtClean="0"/>
              <a:t>05.02.2023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F074FF-51CF-F945-ADDE-6A7BD8BF28F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6314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Samarbeide med AUF, ungdomspartier, fagbevegelse og flere allierte lokalt og nasjonalt for politikk som begrenser oljeutvinning og stimulerer til grønn industri </a:t>
            </a:r>
            <a:endParaRPr lang="nb-NO" sz="1800" b="0" i="0" u="none" strike="noStrike" dirty="0">
              <a:effectLst/>
              <a:latin typeface="Times New Roman" panose="02020603050405020304" pitchFamily="18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Lobbe på de store partiene lokalt for vedtak på letestans </a:t>
            </a:r>
            <a:endParaRPr lang="nb-NO" sz="1800" b="0" i="0" u="none" strike="noStrike" dirty="0">
              <a:effectLst/>
              <a:latin typeface="Times New Roman" panose="02020603050405020304" pitchFamily="18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Skape internasjonalt press mot utvinning av olje i Arktis </a:t>
            </a:r>
            <a:endParaRPr lang="nb-NO" sz="1800" b="0" i="0" u="none" strike="noStrike" dirty="0">
              <a:effectLst/>
              <a:latin typeface="Times New Roman" panose="02020603050405020304" pitchFamily="18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Lobbe for vedtak som hindrer utbygging av ny fossil infrastruktur i Barentshavet på Arbeiderpartiet sitt landsmøte </a:t>
            </a:r>
            <a:endParaRPr lang="nb-NO" sz="1800" b="0" i="0" u="none" strike="noStrike" dirty="0">
              <a:effectLst/>
              <a:latin typeface="Times New Roman" panose="02020603050405020304" pitchFamily="18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Støtte arbeidet mot at Norge åpner områder for gruvedrift på havbunnen </a:t>
            </a:r>
            <a:endParaRPr lang="nb-NO" sz="1800" b="0" i="0" u="none" strike="noStrike" dirty="0">
              <a:effectLst/>
              <a:latin typeface="Times New Roman" panose="02020603050405020304" pitchFamily="18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Jobbe for felles krav til en nasjonal plan for grønn omstilling sammen med fagbevegelsen og industri-Norge </a:t>
            </a:r>
            <a:endParaRPr lang="nb-NO" sz="1800" b="0" i="0" u="none" strike="noStrike" dirty="0">
              <a:effectLst/>
              <a:latin typeface="Times New Roman" panose="02020603050405020304" pitchFamily="18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Skolere organisasjonen i oljepolitikk og grønn omstilling  </a:t>
            </a:r>
            <a:endParaRPr lang="nb-NO" sz="1800" b="0" i="0" u="none" strike="noStrike" dirty="0">
              <a:effectLst/>
              <a:latin typeface="Times New Roman" panose="02020603050405020304" pitchFamily="18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Være en pådriver for at all norsk politikk er i tråd med 1,5-gradersmålet </a:t>
            </a:r>
            <a:endParaRPr lang="nb-NO" sz="1800" b="0" i="0" u="none" strike="noStrike" dirty="0">
              <a:effectLst/>
              <a:latin typeface="Times New Roman" panose="02020603050405020304" pitchFamily="18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Slå ned på fossilindustriens grønnvasking og etablere den klimaindustrielle fortellingen</a:t>
            </a:r>
            <a:endParaRPr lang="nb-NO" sz="1800" b="0" i="0" u="none" strike="noStrike" dirty="0">
              <a:effectLst/>
              <a:latin typeface="Times New Roman" panose="02020603050405020304" pitchFamily="18" charset="0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074FF-51CF-F945-ADDE-6A7BD8BF28F6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55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dirty="0">
                <a:effectLst/>
                <a:latin typeface="Helvetica Neue" panose="02000503000000020004" pitchFamily="2" charset="0"/>
              </a:rPr>
              <a:t>Vi skal:</a:t>
            </a:r>
            <a:r>
              <a:rPr lang="nb-NO" dirty="0">
                <a:effectLst/>
                <a:latin typeface="Helvetica Neue" panose="02000503000000020004" pitchFamily="2" charset="0"/>
              </a:rPr>
              <a:t>  </a:t>
            </a:r>
          </a:p>
          <a:p>
            <a:r>
              <a:rPr lang="nb-NO" dirty="0">
                <a:effectLst/>
                <a:latin typeface="Helvetica Neue" panose="02000503000000020004" pitchFamily="2" charset="0"/>
              </a:rPr>
              <a:t>Vinne Førdefjordsøksmålet 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dirty="0">
                <a:effectLst/>
                <a:latin typeface="Helvetica Neue" panose="02000503000000020004" pitchFamily="2" charset="0"/>
              </a:rPr>
              <a:t>Samle inn penger til søksmålet 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dirty="0">
                <a:effectLst/>
                <a:latin typeface="Helvetica Neue" panose="02000503000000020004" pitchFamily="2" charset="0"/>
              </a:rPr>
              <a:t>Følge opp Fjordutvalget og deres arbeid med å få investorer til å trekke seg 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dirty="0">
                <a:effectLst/>
                <a:latin typeface="Helvetica Neue" panose="02000503000000020004" pitchFamily="2" charset="0"/>
              </a:rPr>
              <a:t>Lage lokallagsressurser og aksjonspakke </a:t>
            </a:r>
          </a:p>
          <a:p>
            <a:r>
              <a:rPr lang="nb-NO" dirty="0">
                <a:effectLst/>
                <a:latin typeface="Helvetica Neue" panose="02000503000000020004" pitchFamily="2" charset="0"/>
              </a:rPr>
              <a:t> </a:t>
            </a:r>
          </a:p>
          <a:p>
            <a:r>
              <a:rPr lang="nb-NO" dirty="0">
                <a:effectLst/>
                <a:latin typeface="Helvetica Neue" panose="02000503000000020004" pitchFamily="2" charset="0"/>
              </a:rPr>
              <a:t>Skrinlegge prosjektet i </a:t>
            </a:r>
            <a:r>
              <a:rPr lang="nb-NO" dirty="0" err="1">
                <a:effectLst/>
                <a:latin typeface="Helvetica Neue" panose="02000503000000020004" pitchFamily="2" charset="0"/>
              </a:rPr>
              <a:t>Repparfjord</a:t>
            </a:r>
            <a:r>
              <a:rPr lang="nb-NO" dirty="0">
                <a:effectLst/>
                <a:latin typeface="Helvetica Neue" panose="02000503000000020004" pitchFamily="2" charset="0"/>
              </a:rPr>
              <a:t> 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dirty="0">
                <a:effectLst/>
                <a:latin typeface="Helvetica Neue" panose="02000503000000020004" pitchFamily="2" charset="0"/>
              </a:rPr>
              <a:t>Fortsette samarbeidet med SNRR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dirty="0">
                <a:effectLst/>
                <a:latin typeface="Helvetica Neue" panose="02000503000000020004" pitchFamily="2" charset="0"/>
              </a:rPr>
              <a:t>Opprettholde interndebatten rundt sivilt ulydige aksjoner 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dirty="0">
                <a:effectLst/>
                <a:latin typeface="Helvetica Neue" panose="02000503000000020004" pitchFamily="2" charset="0"/>
              </a:rPr>
              <a:t>Arbeide med ny minerallov 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dirty="0">
                <a:effectLst/>
                <a:latin typeface="Helvetica Neue" panose="02000503000000020004" pitchFamily="2" charset="0"/>
              </a:rPr>
              <a:t>Arrangere markering i </a:t>
            </a:r>
            <a:r>
              <a:rPr lang="nb-NO" dirty="0" err="1">
                <a:effectLst/>
                <a:latin typeface="Helvetica Neue" panose="02000503000000020004" pitchFamily="2" charset="0"/>
              </a:rPr>
              <a:t>Repparfjord</a:t>
            </a:r>
            <a:r>
              <a:rPr lang="nb-NO" dirty="0">
                <a:effectLst/>
                <a:latin typeface="Helvetica Neue" panose="02000503000000020004" pitchFamily="2" charset="0"/>
              </a:rPr>
              <a:t> sommeren 2023 for å feire gjennomslagene, styrke alliansen og aktualisere saken  </a:t>
            </a:r>
          </a:p>
          <a:p>
            <a:r>
              <a:rPr lang="nb-NO">
                <a:effectLst/>
                <a:latin typeface="Helvetica Neue" panose="02000503000000020004" pitchFamily="2" charset="0"/>
              </a:rPr>
              <a:t> 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074FF-51CF-F945-ADDE-6A7BD8BF28F6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5495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nb-NO" sz="1800" b="1" i="0" u="none" strike="noStrike" dirty="0">
                <a:effectLst/>
                <a:latin typeface="Times New Roman" panose="02020603050405020304" pitchFamily="18" charset="0"/>
              </a:rPr>
              <a:t>Vi skal: </a:t>
            </a:r>
            <a:r>
              <a:rPr lang="nb-NO" sz="1800" b="0" i="0" u="none" strike="noStrike" dirty="0">
                <a:effectLst/>
                <a:latin typeface="Times New Roman" panose="02020603050405020304" pitchFamily="18" charset="0"/>
              </a:rPr>
              <a:t>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b-NO" sz="1800" b="0" i="0" u="none" strike="noStrike" dirty="0">
                <a:effectLst/>
                <a:latin typeface="Times New Roman" panose="02020603050405020304" pitchFamily="18" charset="0"/>
              </a:rPr>
              <a:t>Hjelpe lokallag i arbeidet med arealnøytralitet i deres kommune. 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b-NO" sz="1800" b="0" i="0" u="none" strike="noStrike" dirty="0">
                <a:effectLst/>
                <a:latin typeface="Times New Roman" panose="02020603050405020304" pitchFamily="18" charset="0"/>
              </a:rPr>
              <a:t>Hjelpe lokallagene å delta i flere høringsrunder.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b-NO" sz="1800" b="0" i="0" u="none" strike="noStrike" dirty="0">
                <a:effectLst/>
                <a:latin typeface="Times New Roman" panose="02020603050405020304" pitchFamily="18" charset="0"/>
              </a:rPr>
              <a:t>Utarbeide ressurser for lokallag om hvordan de kan jobbe opp mot lokalvalget. 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b-NO" sz="1800" b="0" i="0" u="none" strike="noStrike" dirty="0">
                <a:effectLst/>
                <a:latin typeface="Times New Roman" panose="02020603050405020304" pitchFamily="18" charset="0"/>
              </a:rPr>
              <a:t>Alminneliggjøre begrepene arealnøytralitet og naturbudsjett gjennom kampanjer og medier. 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b-NO" sz="1800" b="0" i="0" u="none" strike="noStrike" dirty="0">
                <a:effectLst/>
                <a:latin typeface="Times New Roman" panose="02020603050405020304" pitchFamily="18" charset="0"/>
              </a:rPr>
              <a:t>Sette søkelys på dårlig lokal naturforvaltning rundt omkring i landet. 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b-NO" sz="1800" b="0" i="0" u="none" strike="noStrike" dirty="0">
                <a:effectLst/>
                <a:latin typeface="Times New Roman" panose="02020603050405020304" pitchFamily="18" charset="0"/>
              </a:rPr>
              <a:t>Stille krav til de nyvalgte kommunestyrene og gjennomføre aksjoner utenfor rådhus over hele landet.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b-NO" sz="1800" b="0" i="0" u="none" strike="noStrike" dirty="0">
                <a:effectLst/>
                <a:latin typeface="Times New Roman" panose="02020603050405020304" pitchFamily="18" charset="0"/>
              </a:rPr>
              <a:t>Jobbe for å øke inntekter til langsiktig arbeid med naturforvaltning i organisasjonen. 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074FF-51CF-F945-ADDE-6A7BD8BF28F6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16311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74E44A-29A4-6126-1A3F-6BABBDD92C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DB50695-B287-D4FA-43AE-2F6FCD2F40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5671F57-A447-1F37-3FD5-6BEA2364F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7DB6A-F06C-EC45-8320-2939F43FBCE6}" type="datetimeFigureOut">
              <a:rPr lang="nb-NO" smtClean="0"/>
              <a:t>05.02.2023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694E958-F18F-0A5B-1B1D-7B233FD03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6460B2B-3A43-E0D4-CFD1-9879E3603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FD8DC-0D2A-9141-9A4B-854505E1C4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56415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C347664-6441-DCE5-C995-972F1985D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F32849EE-3513-BB19-92B6-E78A62C42D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081EBAE-D6E0-8F71-2443-F49F3FBB0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7DB6A-F06C-EC45-8320-2939F43FBCE6}" type="datetimeFigureOut">
              <a:rPr lang="nb-NO" smtClean="0"/>
              <a:t>05.02.2023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022180D-15E6-9F13-8064-0EEE3115A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AAC549F-4E10-F920-86E6-5145377D9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FD8DC-0D2A-9141-9A4B-854505E1C4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6647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2BA0D326-78DB-9290-318F-392E298015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2627A2CD-5DC6-1F6B-D504-A02C905802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C0E6EF6-D04D-4892-29C5-2E432B5B4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7DB6A-F06C-EC45-8320-2939F43FBCE6}" type="datetimeFigureOut">
              <a:rPr lang="nb-NO" smtClean="0"/>
              <a:t>05.02.2023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3292947-26ED-C823-CC25-AC61555A8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2E549E4-FA7D-8FB8-B110-28009D4BA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FD8DC-0D2A-9141-9A4B-854505E1C4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43378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9920282-1873-2079-91F0-2258B20DB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84E9DF6-E97E-7CF9-415A-9BD2225E0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2E33BC9-FD6C-8905-97DE-771058314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7DB6A-F06C-EC45-8320-2939F43FBCE6}" type="datetimeFigureOut">
              <a:rPr lang="nb-NO" smtClean="0"/>
              <a:t>05.02.2023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CB2B430-B085-0C01-AF6C-CCE7C2D9C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0464089-1FCA-EC4B-B645-BE803122B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FD8DC-0D2A-9141-9A4B-854505E1C4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58298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94594FE-4CBF-BA67-CC93-31153F3DF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8C29E7E-7999-A2AE-CFD3-6BC0ED918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8686B5E-4EDF-F4DD-24B5-E6B9CC7D6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7DB6A-F06C-EC45-8320-2939F43FBCE6}" type="datetimeFigureOut">
              <a:rPr lang="nb-NO" smtClean="0"/>
              <a:t>05.02.2023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0CE6675-8F42-8510-05A3-3358CD28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CFEE898-AF06-2657-BD71-78CA8C145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FD8DC-0D2A-9141-9A4B-854505E1C4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1561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D0CED19-B30A-CF20-D8EC-DD0C2130B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1349214-5291-4B71-1B72-59D18B8A7D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44C82C3-51E7-CF2B-8AFB-660E9C43CB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69E5540-986F-2199-8381-AC3AA2983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7DB6A-F06C-EC45-8320-2939F43FBCE6}" type="datetimeFigureOut">
              <a:rPr lang="nb-NO" smtClean="0"/>
              <a:t>05.02.2023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DFAD7BA-CD3E-AFCB-A450-E3B4BE7B1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B5AA572-A70E-1274-F900-9D8B97AF9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FD8DC-0D2A-9141-9A4B-854505E1C4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5537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B60EF46-47DF-3D54-D8D9-A7E56C41C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4CD306D-AAC5-C8F5-C82D-EBCE3E6C5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1DC0474-BD57-0E79-86E9-8E17693BA9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980C383D-DD11-68D0-5009-24363AA7FA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AB45DA3A-6ADD-4AB3-DC28-B28E5A1F23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BB39C105-8B59-CF1E-09A2-E8030273D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7DB6A-F06C-EC45-8320-2939F43FBCE6}" type="datetimeFigureOut">
              <a:rPr lang="nb-NO" smtClean="0"/>
              <a:t>05.02.2023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AF6BC6F-1A6D-AA5F-D2A7-A9A44F6BB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301D823B-3105-D628-61A7-71119C393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FD8DC-0D2A-9141-9A4B-854505E1C4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78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1199BA-421F-B023-D29C-9EB43CAB4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18D4ABE-30A1-ACCA-B793-3B5C10B33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7DB6A-F06C-EC45-8320-2939F43FBCE6}" type="datetimeFigureOut">
              <a:rPr lang="nb-NO" smtClean="0"/>
              <a:t>05.02.2023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03A83C9-7595-05FF-3EFA-A474A31DA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C304B7D-9B11-49D6-3F5E-1C7546411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FD8DC-0D2A-9141-9A4B-854505E1C4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9519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AA831E0-F041-6857-AF0C-F0B0BD566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7DB6A-F06C-EC45-8320-2939F43FBCE6}" type="datetimeFigureOut">
              <a:rPr lang="nb-NO" smtClean="0"/>
              <a:t>05.02.2023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8E3FC3D-DA10-ABE6-A80B-64F30AE39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3D1963B-32B4-F7F5-6625-86590F1BE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FD8DC-0D2A-9141-9A4B-854505E1C4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3998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CEE45C8-8A40-741C-E95F-6F7C033A5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857E8EC-60F4-AFD6-B659-69CF1D3C0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53199F7-CF34-E4C0-9FA2-B66D5A1FF7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5CD3A9D-F2D4-F4CB-439C-6C13C8931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7DB6A-F06C-EC45-8320-2939F43FBCE6}" type="datetimeFigureOut">
              <a:rPr lang="nb-NO" smtClean="0"/>
              <a:t>05.02.2023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1049CEB-B07D-6257-5473-311CF0ABC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1479FF0-61E0-CA5C-51BA-26EA4092D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FD8DC-0D2A-9141-9A4B-854505E1C4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11779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8AE8726-4874-ABC3-B72C-B81C30084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044AC2AF-9554-362F-6B56-36DB20DA77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B6A30C0-B0AC-4BF2-DDDD-7325F0567B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581B2A3-1335-1AC8-95BA-21EBB8AE3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7DB6A-F06C-EC45-8320-2939F43FBCE6}" type="datetimeFigureOut">
              <a:rPr lang="nb-NO" smtClean="0"/>
              <a:t>05.02.2023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536FD13-180A-4CB2-9E7F-5B38FC932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0852FFB-B1CC-061C-E574-7720A63C9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FD8DC-0D2A-9141-9A4B-854505E1C4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905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ABA2FC67-0A51-0284-7C77-660BCB7F1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D6F5FE8-13C2-5D06-7F51-73132BAC4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EC8345F-C754-A28C-C598-9943F61377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7DB6A-F06C-EC45-8320-2939F43FBCE6}" type="datetimeFigureOut">
              <a:rPr lang="nb-NO" smtClean="0"/>
              <a:t>05.02.2023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A4D1CA0-0E91-D0B8-5C90-435450303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DD587BE-54BA-32EF-D7FA-7D145BBA88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8FD8DC-0D2A-9141-9A4B-854505E1C4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7584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tekst, person, tak, innendørs&#10;&#10;Automatisk generert beskrivelse">
            <a:extLst>
              <a:ext uri="{FF2B5EF4-FFF2-40B4-BE49-F238E27FC236}">
                <a16:creationId xmlns:a16="http://schemas.microsoft.com/office/drawing/2014/main" id="{FBCCE5A3-77B0-A2D2-3A45-EBAC3135B3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38A241E-0395-41E5-8607-BAA2799A4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1" y="4892040"/>
            <a:ext cx="12191999" cy="1965960"/>
          </a:xfrm>
          <a:prstGeom prst="rect">
            <a:avLst/>
          </a:prstGeom>
          <a:solidFill>
            <a:schemeClr val="bg1">
              <a:alpha val="7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3A55CD8-FDAB-62B6-5FC0-58E7121104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9264" y="5154168"/>
            <a:ext cx="6973204" cy="1261872"/>
          </a:xfrm>
        </p:spPr>
        <p:txBody>
          <a:bodyPr anchor="ctr">
            <a:normAutofit/>
          </a:bodyPr>
          <a:lstStyle/>
          <a:p>
            <a:pPr algn="l"/>
            <a:r>
              <a:rPr lang="nb-NO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 OG UNGDOM I 2023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BBBEF6E-58B6-1105-7B52-F2D9D8E6A2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58200" y="5154168"/>
            <a:ext cx="2892986" cy="1261872"/>
          </a:xfrm>
        </p:spPr>
        <p:txBody>
          <a:bodyPr anchor="ctr">
            <a:normAutofit/>
          </a:bodyPr>
          <a:lstStyle/>
          <a:p>
            <a:pPr algn="l"/>
            <a:r>
              <a:rPr lang="nb-NO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Omstilling, gruver, natur og fiskeri og oppdrett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E352288-84AD-4CA8-BCD5-76C29D34E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138160" y="5325066"/>
            <a:ext cx="0" cy="9144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509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6" name="Rectangle 1055">
            <a:extLst>
              <a:ext uri="{FF2B5EF4-FFF2-40B4-BE49-F238E27FC236}">
                <a16:creationId xmlns:a16="http://schemas.microsoft.com/office/drawing/2014/main" id="{98135EBA-B3A3-4F88-BCB1-D0C8E63F4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1938769-FB53-41C0-40F6-E9D00EABE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4190" y="713232"/>
            <a:ext cx="4413749" cy="1197864"/>
          </a:xfrm>
        </p:spPr>
        <p:txBody>
          <a:bodyPr>
            <a:normAutofit/>
          </a:bodyPr>
          <a:lstStyle/>
          <a:p>
            <a:r>
              <a:rPr lang="nb-NO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Omstilling</a:t>
            </a:r>
          </a:p>
        </p:txBody>
      </p:sp>
      <p:pic>
        <p:nvPicPr>
          <p:cNvPr id="9" name="Bilde 8" descr="Et bilde som inneholder tekst, person, personer, utendørs&#10;&#10;Automatisk generert beskrivelse">
            <a:extLst>
              <a:ext uri="{FF2B5EF4-FFF2-40B4-BE49-F238E27FC236}">
                <a16:creationId xmlns:a16="http://schemas.microsoft.com/office/drawing/2014/main" id="{CF7A2CF7-A9ED-A6DB-0129-24A7B8E1EF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76" r="25686" b="-4"/>
          <a:stretch/>
        </p:blipFill>
        <p:spPr>
          <a:xfrm>
            <a:off x="361466" y="365124"/>
            <a:ext cx="2834938" cy="3574727"/>
          </a:xfrm>
          <a:prstGeom prst="rect">
            <a:avLst/>
          </a:prstGeom>
        </p:spPr>
      </p:pic>
      <p:pic>
        <p:nvPicPr>
          <p:cNvPr id="7" name="Bilde 6" descr="Et bilde som inneholder gress, utendørs, felt, bygning&#10;&#10;Automatisk generert beskrivelse">
            <a:extLst>
              <a:ext uri="{FF2B5EF4-FFF2-40B4-BE49-F238E27FC236}">
                <a16:creationId xmlns:a16="http://schemas.microsoft.com/office/drawing/2014/main" id="{9025A15A-F2F2-0B1E-34A9-C2CCCCC73B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028" b="5"/>
          <a:stretch/>
        </p:blipFill>
        <p:spPr>
          <a:xfrm>
            <a:off x="3382833" y="365124"/>
            <a:ext cx="2834938" cy="2057400"/>
          </a:xfrm>
          <a:prstGeom prst="rect">
            <a:avLst/>
          </a:prstGeom>
        </p:spPr>
      </p:pic>
      <p:cxnSp>
        <p:nvCxnSpPr>
          <p:cNvPr id="1058" name="Straight Connector 1057">
            <a:extLst>
              <a:ext uri="{FF2B5EF4-FFF2-40B4-BE49-F238E27FC236}">
                <a16:creationId xmlns:a16="http://schemas.microsoft.com/office/drawing/2014/main" id="{447D1B1D-04C6-4151-9423-F5437649E4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788307" y="831087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de 4" descr="Et bilde som inneholder person, utendørs, personer, gruppe&#10;&#10;Automatisk generert beskrivelse">
            <a:extLst>
              <a:ext uri="{FF2B5EF4-FFF2-40B4-BE49-F238E27FC236}">
                <a16:creationId xmlns:a16="http://schemas.microsoft.com/office/drawing/2014/main" id="{A85E6CF2-EF7B-14FF-6486-BE01B8DAFF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" r="7975" b="2"/>
          <a:stretch/>
        </p:blipFill>
        <p:spPr>
          <a:xfrm>
            <a:off x="361466" y="4119239"/>
            <a:ext cx="2834938" cy="2057724"/>
          </a:xfrm>
          <a:prstGeom prst="rect">
            <a:avLst/>
          </a:prstGeom>
        </p:spPr>
      </p:pic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E8DD1367-4070-1595-31A8-35A2DBCC0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4190" y="2048256"/>
            <a:ext cx="4413749" cy="4123944"/>
          </a:xfrm>
        </p:spPr>
        <p:txBody>
          <a:bodyPr>
            <a:norm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Målet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2023: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Arktis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blir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oljefritt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set fart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på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rettferdige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grøne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omstillinga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av Norge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Bilde 3" descr="Et bilde som inneholder tekst&#10;&#10;Automatisk generert beskrivelse">
            <a:extLst>
              <a:ext uri="{FF2B5EF4-FFF2-40B4-BE49-F238E27FC236}">
                <a16:creationId xmlns:a16="http://schemas.microsoft.com/office/drawing/2014/main" id="{01D11438-A6E3-CF96-D058-D20492982D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4926" y="3120108"/>
            <a:ext cx="5625689" cy="316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740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B60FF0DC-075C-4AAB-9DCF-D6891D223C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54FDDED-959F-142D-CC8E-50A2C2B95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4498848"/>
            <a:ext cx="10762488" cy="12070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Gruver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6FBF3858-0AE6-8A0D-DA8D-E3B6F085A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0744" y="5669280"/>
            <a:ext cx="9427464" cy="72237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Mål</a:t>
            </a:r>
            <a:r>
              <a:rPr lang="en-US" sz="2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2023: </a:t>
            </a:r>
            <a:r>
              <a:rPr lang="en-US" sz="2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Stoppe</a:t>
            </a:r>
            <a:r>
              <a:rPr lang="en-US" sz="2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dei</a:t>
            </a:r>
            <a:r>
              <a:rPr lang="en-US" sz="2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kontroversielle</a:t>
            </a:r>
            <a:r>
              <a:rPr lang="en-US" sz="2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gruveprosjekta</a:t>
            </a:r>
            <a:r>
              <a:rPr lang="en-US" sz="2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ved</a:t>
            </a:r>
            <a:r>
              <a:rPr lang="en-US" sz="2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Førde</a:t>
            </a:r>
            <a:r>
              <a:rPr lang="en-US" sz="2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og</a:t>
            </a:r>
            <a:r>
              <a:rPr lang="en-US" sz="2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Repparfjord</a:t>
            </a:r>
            <a:endParaRPr lang="en-US" sz="22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62AD82C1-717C-3057-D465-56A9A04D6B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39" r="21843" b="-1"/>
          <a:stretch/>
        </p:blipFill>
        <p:spPr>
          <a:xfrm rot="5400000">
            <a:off x="214884" y="425196"/>
            <a:ext cx="3840480" cy="3630168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9F6DA4C-FF64-4F34-9D58-FC2ED8095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12212" y="1183158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lassholder for innhold 4" descr="Et bilde som inneholder person, utendørs, gruppe, personer&#10;&#10;Automatisk generert beskrivelse">
            <a:extLst>
              <a:ext uri="{FF2B5EF4-FFF2-40B4-BE49-F238E27FC236}">
                <a16:creationId xmlns:a16="http://schemas.microsoft.com/office/drawing/2014/main" id="{4C3B915E-4307-618B-0702-4D9E09FD11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715" r="-2" b="28073"/>
          <a:stretch/>
        </p:blipFill>
        <p:spPr>
          <a:xfrm>
            <a:off x="4270248" y="320040"/>
            <a:ext cx="3648456" cy="3840480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6FA45BD-42C5-4C6B-AFAF-745ABE6421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63558" y="1183158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e 10" descr="Et bilde som inneholder person&#10;&#10;Automatisk generert beskrivelse">
            <a:extLst>
              <a:ext uri="{FF2B5EF4-FFF2-40B4-BE49-F238E27FC236}">
                <a16:creationId xmlns:a16="http://schemas.microsoft.com/office/drawing/2014/main" id="{3ED9B12B-ED7F-8320-7C0C-DABAC0E4E8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790" r="-4" b="-4"/>
          <a:stretch/>
        </p:blipFill>
        <p:spPr>
          <a:xfrm>
            <a:off x="8220456" y="320040"/>
            <a:ext cx="3648456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9341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!!BGRectangle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EFA7197-52E7-D3D0-F9C1-A5AA87EA7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474146"/>
            <a:ext cx="10515593" cy="1197864"/>
          </a:xfrm>
        </p:spPr>
        <p:txBody>
          <a:bodyPr>
            <a:normAutofit/>
          </a:bodyPr>
          <a:lstStyle/>
          <a:p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</a:t>
            </a:r>
          </a:p>
        </p:txBody>
      </p:sp>
      <p:sp>
        <p:nvSpPr>
          <p:cNvPr id="14" name="!!Line">
            <a:extLst>
              <a:ext uri="{FF2B5EF4-FFF2-40B4-BE49-F238E27FC236}">
                <a16:creationId xmlns:a16="http://schemas.microsoft.com/office/drawing/2014/main" id="{B0161EF8-C8C6-4F2A-9D5C-49BD28A2B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585216"/>
            <a:ext cx="9144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 descr="Et bilde som inneholder himmel, utendørs, person, gruppe&#10;&#10;Automatisk generert beskrivelse">
            <a:extLst>
              <a:ext uri="{FF2B5EF4-FFF2-40B4-BE49-F238E27FC236}">
                <a16:creationId xmlns:a16="http://schemas.microsoft.com/office/drawing/2014/main" id="{49C29B0F-81B4-ED37-BD51-86E354C9BC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0" r="1" b="1"/>
          <a:stretch/>
        </p:blipFill>
        <p:spPr>
          <a:xfrm>
            <a:off x="835153" y="2002117"/>
            <a:ext cx="6215794" cy="4171569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A3EBDCB-8845-FE9E-5B00-14568EDDA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3314" y="1999578"/>
            <a:ext cx="3823525" cy="4171568"/>
          </a:xfrm>
        </p:spPr>
        <p:txBody>
          <a:bodyPr anchor="ctr">
            <a:norm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nb-NO" sz="1800" b="1" i="0" u="none" strike="noStrike" dirty="0">
                <a:effectLst/>
                <a:latin typeface="Times New Roman" panose="02020603050405020304" pitchFamily="18" charset="0"/>
              </a:rPr>
              <a:t>Mål for 2023:</a:t>
            </a:r>
            <a:r>
              <a:rPr lang="nb-NO" sz="1800" b="0" i="0" u="none" strike="noStrike" dirty="0">
                <a:effectLst/>
                <a:latin typeface="Times New Roman" panose="02020603050405020304" pitchFamily="18" charset="0"/>
              </a:rPr>
              <a:t> Norge får en strengere naturforvaltning 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b-NO" sz="1800" b="1" i="0" u="none" strike="noStrike" dirty="0">
                <a:effectLst/>
                <a:latin typeface="Times New Roman" panose="02020603050405020304" pitchFamily="18" charset="0"/>
              </a:rPr>
              <a:t>Delmål: </a:t>
            </a:r>
            <a:r>
              <a:rPr lang="nb-NO" sz="1800" b="0" i="0" u="none" strike="noStrike" dirty="0">
                <a:effectLst/>
                <a:latin typeface="Times New Roman" panose="02020603050405020304" pitchFamily="18" charset="0"/>
              </a:rPr>
              <a:t>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b-NO" sz="1800" b="0" i="0" u="none" strike="noStrike" dirty="0">
                <a:effectLst/>
                <a:latin typeface="Times New Roman" panose="02020603050405020304" pitchFamily="18" charset="0"/>
              </a:rPr>
              <a:t>Arealnøytralitet og en bedre naturforvaltning blir viktige saker i lokalvalget. 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b-NO" sz="1800" b="0" i="0" u="none" strike="noStrike" dirty="0">
                <a:effectLst/>
                <a:latin typeface="Times New Roman" panose="02020603050405020304" pitchFamily="18" charset="0"/>
              </a:rPr>
              <a:t>Norge vedtar et nasjonalt naturbudsjett med grense for naturtap og mål for restaurering.  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66546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5B89798-8177-5479-E7CD-CE1C9C0DA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6387102" cy="1325563"/>
          </a:xfrm>
        </p:spPr>
        <p:txBody>
          <a:bodyPr>
            <a:normAutofit/>
          </a:bodyPr>
          <a:lstStyle/>
          <a:p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Fiskeri og oppdrett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DBC01B6-CA3C-2AD5-4C25-D621E0BF4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2" y="2871982"/>
            <a:ext cx="6382657" cy="3181684"/>
          </a:xfrm>
        </p:spPr>
        <p:txBody>
          <a:bodyPr anchor="t">
            <a:normAutofit lnSpcReduction="10000"/>
          </a:bodyPr>
          <a:lstStyle/>
          <a:p>
            <a:r>
              <a:rPr lang="nb-NO" sz="1800" b="1" dirty="0">
                <a:latin typeface="Times New Roman" panose="02020603050405020304" pitchFamily="18" charset="0"/>
              </a:rPr>
              <a:t>Mål for 2023</a:t>
            </a:r>
            <a:r>
              <a:rPr lang="nb-NO" sz="1800" b="1" i="0" u="none" strike="noStrike" dirty="0">
                <a:effectLst/>
                <a:latin typeface="Times New Roman" panose="02020603050405020304" pitchFamily="18" charset="0"/>
              </a:rPr>
              <a:t>: </a:t>
            </a:r>
            <a:r>
              <a:rPr lang="nb-NO" sz="1800" b="0" i="0" u="none" strike="noStrike" dirty="0">
                <a:effectLst/>
                <a:latin typeface="Times New Roman" panose="02020603050405020304" pitchFamily="18" charset="0"/>
              </a:rPr>
              <a:t>Ingen vekst i sjømatnæringen før miljøproblemene er løst. </a:t>
            </a:r>
          </a:p>
          <a:p>
            <a:endParaRPr lang="nb-NO" sz="1800" dirty="0">
              <a:latin typeface="Times New Roman" panose="02020603050405020304" pitchFamily="18" charset="0"/>
            </a:endParaRPr>
          </a:p>
          <a:p>
            <a:pPr algn="l" rtl="0" fontAlgn="base"/>
            <a:r>
              <a:rPr lang="nb-NO" sz="1800" b="1" i="0" u="none" strike="noStrike" dirty="0">
                <a:effectLst/>
                <a:latin typeface="Times New Roman" panose="02020603050405020304" pitchFamily="18" charset="0"/>
              </a:rPr>
              <a:t>Delmål</a:t>
            </a:r>
            <a:r>
              <a:rPr lang="nb-NO" sz="1800" b="0" i="0" u="none" strike="noStrike" dirty="0">
                <a:effectLst/>
                <a:latin typeface="Times New Roman" panose="02020603050405020304" pitchFamily="18" charset="0"/>
              </a:rPr>
              <a:t> </a:t>
            </a:r>
            <a:endParaRPr lang="nb-NO" sz="1200" b="0" i="0" u="none" strike="noStrike" dirty="0"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b-NO" sz="1800" b="0" i="0" u="none" strike="noStrike" dirty="0">
                <a:effectLst/>
                <a:latin typeface="Times New Roman" panose="02020603050405020304" pitchFamily="18" charset="0"/>
              </a:rPr>
              <a:t>En bred allianse av nasjonale og internasjonale aktører og forbrukere boikotter norsk oppdrettslaks. 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b-NO" sz="1800" b="0" i="0" u="none" strike="noStrike" dirty="0">
                <a:effectLst/>
                <a:latin typeface="Times New Roman" panose="02020603050405020304" pitchFamily="18" charset="0"/>
              </a:rPr>
              <a:t>Oppdrettsnæringen kjenner presset for å få fisken inn i lukka anlegg.</a:t>
            </a:r>
            <a:r>
              <a:rPr lang="nb-NO" sz="1800" b="0" i="0" u="sng" strike="noStrike" dirty="0">
                <a:effectLst/>
                <a:latin typeface="Times New Roman" panose="02020603050405020304" pitchFamily="18" charset="0"/>
              </a:rPr>
              <a:t> </a:t>
            </a:r>
            <a:r>
              <a:rPr lang="nb-NO" sz="1800" b="0" i="0" u="none" strike="noStrike" dirty="0">
                <a:effectLst/>
                <a:latin typeface="Times New Roman" panose="02020603050405020304" pitchFamily="18" charset="0"/>
              </a:rPr>
              <a:t>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b-NO" sz="1800" b="0" i="0" u="none" strike="noStrike" dirty="0">
                <a:effectLst/>
                <a:latin typeface="Times New Roman" panose="02020603050405020304" pitchFamily="18" charset="0"/>
              </a:rPr>
              <a:t>NU fronter en nasjonal debatt om bærekraft i norsk fiskerinæring. </a:t>
            </a:r>
          </a:p>
          <a:p>
            <a:endParaRPr lang="en-US" sz="180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56AEAA71-5132-E9B5-CC28-5C7B2C6DE1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39" r="14317" b="-2"/>
          <a:stretch/>
        </p:blipFill>
        <p:spPr>
          <a:xfrm>
            <a:off x="7689829" y="10"/>
            <a:ext cx="4502173" cy="3448209"/>
          </a:xfrm>
          <a:custGeom>
            <a:avLst/>
            <a:gdLst/>
            <a:ahLst/>
            <a:cxnLst/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ilde 6" descr="Et bilde som inneholder tekst, fisk, piggfinne&#10;&#10;Automatisk generert beskrivelse">
            <a:extLst>
              <a:ext uri="{FF2B5EF4-FFF2-40B4-BE49-F238E27FC236}">
                <a16:creationId xmlns:a16="http://schemas.microsoft.com/office/drawing/2014/main" id="{5AFC7605-760C-41C3-2F87-313482726E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66" r="1" b="12644"/>
          <a:stretch/>
        </p:blipFill>
        <p:spPr>
          <a:xfrm>
            <a:off x="8768827" y="4082141"/>
            <a:ext cx="3423175" cy="2775859"/>
          </a:xfrm>
          <a:custGeom>
            <a:avLst/>
            <a:gdLst/>
            <a:ahLst/>
            <a:cxnLst/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606099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402</Words>
  <Application>Microsoft Office PowerPoint</Application>
  <PresentationFormat>Widescreen</PresentationFormat>
  <Paragraphs>50</Paragraphs>
  <Slides>5</Slides>
  <Notes>3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5</vt:i4>
      </vt:variant>
    </vt:vector>
  </HeadingPairs>
  <TitlesOfParts>
    <vt:vector size="12" baseType="lpstr">
      <vt:lpstr>Arial</vt:lpstr>
      <vt:lpstr>Calibri</vt:lpstr>
      <vt:lpstr>Calibri Light</vt:lpstr>
      <vt:lpstr>Helvetica Neue</vt:lpstr>
      <vt:lpstr>Segoe UI</vt:lpstr>
      <vt:lpstr>Times New Roman</vt:lpstr>
      <vt:lpstr>Office-tema</vt:lpstr>
      <vt:lpstr>NATUR OG UNGDOM I 2023</vt:lpstr>
      <vt:lpstr>Omstilling</vt:lpstr>
      <vt:lpstr>Gruver</vt:lpstr>
      <vt:lpstr>Natur</vt:lpstr>
      <vt:lpstr>Fiskeri og oppdrett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 i 2023</dc:title>
  <dc:creator>Sigrid Margrethe Hoddevik Losnegård</dc:creator>
  <cp:lastModifiedBy>Bruker</cp:lastModifiedBy>
  <cp:revision>3</cp:revision>
  <dcterms:created xsi:type="dcterms:W3CDTF">2023-01-13T08:36:52Z</dcterms:created>
  <dcterms:modified xsi:type="dcterms:W3CDTF">2023-02-05T11:17:20Z</dcterms:modified>
</cp:coreProperties>
</file>