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286" r:id="rId4"/>
    <p:sldId id="292" r:id="rId5"/>
    <p:sldId id="291" r:id="rId6"/>
    <p:sldId id="293" r:id="rId7"/>
    <p:sldId id="280" r:id="rId8"/>
    <p:sldId id="259" r:id="rId9"/>
    <p:sldId id="266" r:id="rId10"/>
    <p:sldId id="267" r:id="rId11"/>
    <p:sldId id="279" r:id="rId12"/>
    <p:sldId id="294" r:id="rId13"/>
    <p:sldId id="268" r:id="rId14"/>
    <p:sldId id="274" r:id="rId15"/>
    <p:sldId id="285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E20A0-F616-491E-8C92-49617D020C06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1BAF-D273-4BD2-8C0E-5A70A3FEF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1BAF-D273-4BD2-8C0E-5A70A3FEF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6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1BAF-D273-4BD2-8C0E-5A70A3FEF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F468E2-4D97-6826-614C-8F199AB04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6839BE-84AF-82B5-A93E-C14E74B2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003B60-621E-FB12-5B79-52A3500C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184F36-DE33-AE27-086A-27F95DD3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0AB934-728D-84B9-DAC8-0137E4D3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7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B1A2A9-F977-2F3D-A166-BEE2673A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4266CE4-2F3C-B1FD-958A-9F5BDE9C5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39CD23-80CB-FB7C-3C84-4AE86608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B7D488-0795-A0DD-371F-A851F30D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6A90CE-952A-C090-F81D-9637136D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CD71BBE-2080-165B-B21C-095E04839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0F4CA3B-4FF7-3EF9-9253-971DE7AF0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65E1DF-DFF5-B48A-24EC-E353DA71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3EF517-20BB-6381-17A4-FC22EBD2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7DE06D-03F5-1AC4-BE6E-6359CF42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9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1CBDAC-C5FF-97CA-1706-EAA0787E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ECF758-0882-F76B-EEAC-42C056F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C3B659-9B82-AE09-4D29-DC9DF3FD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54D779-5EDF-C5CD-85C5-81E5A6CB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89EE7-1CFC-16F1-7B0B-DE6F1224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6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54089-5FB1-E9CB-9EE5-859A2E9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09794E-C215-69FB-847B-E1EE1E624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3A23EA-492C-E3E7-0E0E-C4A9FA32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3A3EDC-1FEF-CF54-A458-5D1B6CC9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AF77DD-8C64-49FC-620F-9952B44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8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F9594C-8075-FF3E-7756-BFCA5341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F1273E-16F1-42CC-DF49-E451D1016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3FB2FC-A47B-5362-D0E7-CD467F19F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2C2F0AD-289F-6F75-C9DA-A3D41DA0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26DDD6-42D8-CC4B-6CBE-3427044B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0E33B7-A395-1E91-48EB-FD5EBB13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4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70D895-2107-8BE7-D194-B0815958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7F5B17-6CB7-A8CB-7F97-0F9FACD3A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9B99A3-A1D8-027D-54CA-72FC43475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698E813-07E5-F669-D1A1-BFF557C60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9CEFCB8-8841-8C59-9F17-C25E33EFA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7274B30-2232-3877-53F9-73BB29DD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DD6D6E8-99E5-AF31-AA02-255D5063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45FBD5C-504E-A467-E833-4D2D43AE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8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77AB1-7074-F066-0BBE-10266471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ECE4A32-CA0C-C34D-90BC-3E26B2B2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954082-F824-DCE4-4A44-536003CC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2C42DCB-B65B-19F4-9834-554D0B5A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73B4C8-A842-CE0B-BBF0-1789EC61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090C71C-5465-7490-4BE1-4DAA879E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D99B42C-D4CE-0546-23C8-D37D97D4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2A7ADF-DE4B-B951-5A01-6AEF9DBC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3DDFDA-735E-F56F-A6E4-775A664A2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F97EC18-6A57-FF3C-BC85-010FAB23A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51763-853F-9E48-5E67-C7C1F8AA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87F592-8866-8281-F1BB-1C0FCC6B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133206-8F62-27FE-B305-11B2E363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6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A3440F-3F4C-5518-729D-99E3D05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CF98051-4820-4409-AA5C-23BB9B014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C6095BE-24F3-391E-05C9-FE958282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0BAA25-EA21-CB2C-50F6-125008E4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6F70D0D-A253-AF20-508D-AE34C39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D5DC49-9E6A-777C-8D33-1FC81B8A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1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5120B07-94B9-1B67-15B5-D27B7D79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A35123-9622-0D1F-6D96-415E084C9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A41320-784F-34A8-F9C9-B4C192F92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DA1F-8E6E-4B01-A397-3B836F743A3E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AC3010-AAD4-D796-12E3-D10D0629C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2F53F8-CC70-BE0C-D52A-5947A664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2AC9-3621-44DD-A712-D78F1A1F6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8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nsyn2020.drammen.kommune.no/byggsa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PLXTnrk4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utendørs, klær, Menneskeansikt&#10;&#10;Automatisk generert beskrivelse">
            <a:extLst>
              <a:ext uri="{FF2B5EF4-FFF2-40B4-BE49-F238E27FC236}">
                <a16:creationId xmlns:a16="http://schemas.microsoft.com/office/drawing/2014/main" id="{1F27ACDF-975E-ABDB-CE08-D8A1F03489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0" y="179510"/>
            <a:ext cx="4682014" cy="661427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B7BAC5D-38C3-F4FF-455F-B8D6CA254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1267" y="1896276"/>
            <a:ext cx="9144000" cy="2387600"/>
          </a:xfrm>
        </p:spPr>
        <p:txBody>
          <a:bodyPr>
            <a:normAutofit/>
          </a:bodyPr>
          <a:lstStyle/>
          <a:p>
            <a:r>
              <a:rPr lang="nb-NO" sz="6600" b="1" dirty="0"/>
              <a:t>Norges grønneste?</a:t>
            </a:r>
            <a:br>
              <a:rPr lang="nb-NO" sz="6600" b="1" dirty="0"/>
            </a:br>
            <a:endParaRPr lang="en-US" sz="6600" b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74981D9-E8A6-EA31-796B-1E944EBB45F2}"/>
              </a:ext>
            </a:extLst>
          </p:cNvPr>
          <p:cNvSpPr txBox="1"/>
          <p:nvPr/>
        </p:nvSpPr>
        <p:spPr>
          <a:xfrm>
            <a:off x="5562600" y="4152900"/>
            <a:ext cx="5463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Øystein Bull-Hansen Besteforeldrenes klimaaksjon</a:t>
            </a:r>
            <a:endParaRPr lang="en-US" sz="4000" dirty="0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8DB0F1FD-8BAC-D3E5-5CD9-5D86224AB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6" t="26766" r="70056" b="56106"/>
          <a:stretch/>
        </p:blipFill>
        <p:spPr bwMode="auto">
          <a:xfrm>
            <a:off x="10489865" y="5329424"/>
            <a:ext cx="1399675" cy="1211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310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1F302-310B-73C6-2119-AEB7AF69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3EA096-3C05-DA5F-A0D8-F017F0B33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62503C8-F22D-91C4-79E4-CDC59E1A6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7" t="15938" r="11640" b="6250"/>
          <a:stretch/>
        </p:blipFill>
        <p:spPr>
          <a:xfrm>
            <a:off x="778670" y="383309"/>
            <a:ext cx="10804199" cy="61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0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C10939-934A-FC6C-0ECC-F4F16845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050925"/>
            <a:ext cx="5634038" cy="1325563"/>
          </a:xfrm>
        </p:spPr>
        <p:txBody>
          <a:bodyPr/>
          <a:lstStyle/>
          <a:p>
            <a:r>
              <a:rPr lang="nb-NO" dirty="0"/>
              <a:t>Innbyggermedvirkning?</a:t>
            </a:r>
            <a:br>
              <a:rPr lang="nb-NO" dirty="0"/>
            </a:b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E4C773-1693-D433-97E3-2232DC175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94" y="3727449"/>
            <a:ext cx="10515600" cy="110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/>
              <a:t>3000 merknader ligger tilgjengelig i </a:t>
            </a:r>
            <a:r>
              <a:rPr lang="nb-NO" dirty="0">
                <a:hlinkClick r:id="rId2"/>
              </a:rPr>
              <a:t>innsynsløsningen</a:t>
            </a:r>
            <a:r>
              <a:rPr lang="nb-NO" dirty="0"/>
              <a:t>. Søk på stikkord "kommuneplanens arealdel 2023-2035", saksnummer 20/47156.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Her ligger «rått og </a:t>
            </a:r>
            <a:r>
              <a:rPr lang="nb-NO" dirty="0" err="1"/>
              <a:t>røti</a:t>
            </a:r>
            <a:r>
              <a:rPr lang="nb-NO" dirty="0"/>
              <a:t>», ofte uten at tema eller hvor innspillet kommer i overskriften.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D83B525-4FFE-467C-E798-E4E44AD3A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0488" t="11459" r="12109" b="6250"/>
          <a:stretch/>
        </p:blipFill>
        <p:spPr>
          <a:xfrm>
            <a:off x="6750739" y="442913"/>
            <a:ext cx="5112648" cy="30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06FA9D-CE82-1534-F1C3-232BA9E6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140" y="2766218"/>
            <a:ext cx="5379720" cy="1325563"/>
          </a:xfrm>
        </p:spPr>
        <p:txBody>
          <a:bodyPr/>
          <a:lstStyle/>
          <a:p>
            <a:r>
              <a:rPr lang="nb-NO" dirty="0"/>
              <a:t>En mengde innsigelser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7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C93DB-5405-3E49-5DD5-00D7533B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Fylkeskommunen sier blant annet:</a:t>
            </a:r>
            <a:br>
              <a:rPr lang="en-US" dirty="0"/>
            </a:b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8983A4-0581-17EB-AE42-2C922CA38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effectLst/>
                <a:latin typeface="Arial" panose="020B0604020202020204" pitchFamily="34" charset="0"/>
              </a:rPr>
              <a:t>Det er behov for å justere kommuneplanens arealdel i tråd med strategier og føringer i vedtatt</a:t>
            </a:r>
            <a:r>
              <a:rPr lang="nb-NO" dirty="0">
                <a:effectLst/>
                <a:latin typeface="Arial" panose="020B0604020202020204" pitchFamily="34" charset="0"/>
              </a:rPr>
              <a:t> </a:t>
            </a:r>
            <a:r>
              <a:rPr lang="nb-NO" sz="2800" dirty="0">
                <a:effectLst/>
                <a:latin typeface="Arial" panose="020B0604020202020204" pitchFamily="34" charset="0"/>
              </a:rPr>
              <a:t>samfunnsdel og målene i </a:t>
            </a:r>
            <a:r>
              <a:rPr lang="nb-NO" sz="2800" dirty="0" err="1">
                <a:effectLst/>
                <a:latin typeface="Arial" panose="020B0604020202020204" pitchFamily="34" charset="0"/>
              </a:rPr>
              <a:t>Buskerudbysamarbeidet</a:t>
            </a:r>
            <a:r>
              <a:rPr lang="nb-NO" sz="2800" dirty="0"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nb-NO" dirty="0">
                <a:effectLst/>
                <a:latin typeface="Arial" panose="020B0604020202020204" pitchFamily="34" charset="0"/>
              </a:rPr>
              <a:t>Dersom belønningsavtalen ikke blir videreført</a:t>
            </a:r>
            <a:br>
              <a:rPr lang="nb-NO" dirty="0"/>
            </a:br>
            <a:r>
              <a:rPr lang="nb-NO" dirty="0">
                <a:effectLst/>
                <a:latin typeface="Arial" panose="020B0604020202020204" pitchFamily="34" charset="0"/>
              </a:rPr>
              <a:t>faller det forsterka kollektivtilbudet ut, og det kan føre til at nullvekstmålet for personbiltrafikken ikke blir nådd </a:t>
            </a:r>
          </a:p>
          <a:p>
            <a:r>
              <a:rPr lang="nb-NO" dirty="0">
                <a:latin typeface="Arial" panose="020B0604020202020204" pitchFamily="34" charset="0"/>
              </a:rPr>
              <a:t>Planen inneholder n</a:t>
            </a:r>
            <a:r>
              <a:rPr lang="nb-NO" dirty="0">
                <a:effectLst/>
                <a:latin typeface="Arial" panose="020B0604020202020204" pitchFamily="34" charset="0"/>
              </a:rPr>
              <a:t>ye byggeområder i konflikt med </a:t>
            </a:r>
            <a:r>
              <a:rPr lang="en-US" dirty="0" err="1">
                <a:effectLst/>
                <a:latin typeface="Arial" panose="020B0604020202020204" pitchFamily="34" charset="0"/>
              </a:rPr>
              <a:t>nasjonale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regionale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føringer</a:t>
            </a:r>
            <a:r>
              <a:rPr lang="en-US" dirty="0">
                <a:effectLst/>
                <a:latin typeface="Arial" panose="020B0604020202020204" pitchFamily="34" charset="0"/>
              </a:rPr>
              <a:t> for </a:t>
            </a:r>
            <a:r>
              <a:rPr lang="en-US" dirty="0" err="1">
                <a:effectLst/>
                <a:latin typeface="Arial" panose="020B0604020202020204" pitchFamily="34" charset="0"/>
              </a:rPr>
              <a:t>bl.a</a:t>
            </a:r>
            <a:r>
              <a:rPr lang="en-US" dirty="0">
                <a:effectLst/>
                <a:latin typeface="Arial" panose="020B0604020202020204" pitchFamily="34" charset="0"/>
              </a:rPr>
              <a:t>. areal- </a:t>
            </a:r>
            <a:r>
              <a:rPr lang="en-US" dirty="0" err="1">
                <a:effectLst/>
                <a:latin typeface="Arial" panose="020B0604020202020204" pitchFamily="34" charset="0"/>
              </a:rPr>
              <a:t>og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transportplanlegging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jordvern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natur</a:t>
            </a:r>
            <a:r>
              <a:rPr lang="en-US" dirty="0">
                <a:effectLst/>
                <a:latin typeface="Arial" panose="020B0604020202020204" pitchFamily="34" charset="0"/>
              </a:rPr>
              <a:t>- </a:t>
            </a:r>
            <a:r>
              <a:rPr lang="en-US" dirty="0" err="1">
                <a:effectLst/>
                <a:latin typeface="Arial" panose="020B0604020202020204" pitchFamily="34" charset="0"/>
              </a:rPr>
              <a:t>og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vannmiljø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samfunnssikkerhet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  <a:r>
              <a:rPr lang="nb-NO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nb-NO" dirty="0">
                <a:latin typeface="Arial" panose="020B0604020202020204" pitchFamily="34" charset="0"/>
              </a:rPr>
              <a:t>B</a:t>
            </a:r>
            <a:r>
              <a:rPr lang="nb-NO" dirty="0">
                <a:effectLst/>
                <a:latin typeface="Arial" panose="020B0604020202020204" pitchFamily="34" charset="0"/>
              </a:rPr>
              <a:t>ekymret for økologisk tilstand i Oslofjorden</a:t>
            </a:r>
          </a:p>
          <a:p>
            <a:endParaRPr lang="en-US" dirty="0"/>
          </a:p>
          <a:p>
            <a:endParaRPr lang="nb-NO" dirty="0">
              <a:effectLst/>
              <a:latin typeface="Arial" panose="020B0604020202020204" pitchFamily="34" charset="0"/>
            </a:endParaRPr>
          </a:p>
          <a:p>
            <a:endParaRPr lang="nb-NO" sz="2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0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81B969-DACB-A0CB-BAAF-75BA867F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Statsforvalteren har innsigelser til en rekke områder og avslutter med å si: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FE4BD8-EAD0-772A-7E5C-B979AFEA2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4C3BCCE3-6871-237B-C15C-FC0F7F8CA0C6}"/>
              </a:ext>
            </a:extLst>
          </p:cNvPr>
          <p:cNvSpPr txBox="1">
            <a:spLocks/>
          </p:cNvSpPr>
          <p:nvPr/>
        </p:nvSpPr>
        <p:spPr>
          <a:xfrm>
            <a:off x="838200" y="2961482"/>
            <a:ext cx="10515600" cy="122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latin typeface="Arial" panose="020B0604020202020204" pitchFamily="34" charset="0"/>
              </a:rPr>
              <a:t>Vi fremmer også innsigelse til alle nye byggeområder/områder med vesentlig endret utbyggingsformål som ikke er utredet.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634C58-9E2B-5577-76E1-C67389F6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Vegvesenet sier blant annet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F71B1E-3E13-C92F-887B-E3CC8F1E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4829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>
                <a:effectLst/>
                <a:latin typeface="Arial" panose="020B0604020202020204" pitchFamily="34" charset="0"/>
              </a:rPr>
              <a:t>Den foreliggende kommuneplanen er ikke et tilstrekkelig styringsverktøy for å oppnå 0-vekst i privatbiltransporten med det utbyggingsmønsteret som er valgt.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0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01934B-8805-4D2C-E513-C4E7A03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307260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Kommuneplanens arealdel viser at flertallet i kommunestyre </a:t>
            </a:r>
            <a:r>
              <a:rPr lang="nb-NO" i="1" dirty="0"/>
              <a:t>i praksis </a:t>
            </a:r>
            <a:r>
              <a:rPr lang="nb-NO" dirty="0"/>
              <a:t>motarbeider sitt eget mål om et grønnere Drammen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5AD041-8244-5832-903C-06F24BA8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Ja/nei spørsmål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2A47BB-5D90-74A0-89FD-14D182C73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Skal alle medlemmene dere har i kommunestyret sette seg godt inn i innsigelsene til arealdelen  og innspillene fra våre organisasjoner? (vi sender ut våre innspill til alle medlemmene av kommunestyret.)</a:t>
            </a:r>
          </a:p>
          <a:p>
            <a:r>
              <a:rPr lang="en-US" dirty="0"/>
              <a:t>Skal </a:t>
            </a:r>
            <a:r>
              <a:rPr lang="en-US" dirty="0" err="1"/>
              <a:t>deres</a:t>
            </a:r>
            <a:r>
              <a:rPr lang="en-US" dirty="0"/>
              <a:t> parti </a:t>
            </a:r>
            <a:r>
              <a:rPr lang="en-US" dirty="0" err="1"/>
              <a:t>stemme</a:t>
            </a:r>
            <a:r>
              <a:rPr lang="en-US" dirty="0"/>
              <a:t> for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forpliktende</a:t>
            </a:r>
            <a:r>
              <a:rPr lang="en-US" dirty="0"/>
              <a:t> </a:t>
            </a:r>
            <a:r>
              <a:rPr lang="en-US" dirty="0" err="1"/>
              <a:t>markagrense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?</a:t>
            </a:r>
          </a:p>
          <a:p>
            <a:r>
              <a:rPr lang="en-US" dirty="0"/>
              <a:t>Skal </a:t>
            </a:r>
            <a:r>
              <a:rPr lang="en-US" dirty="0" err="1"/>
              <a:t>deres</a:t>
            </a:r>
            <a:r>
              <a:rPr lang="en-US" dirty="0"/>
              <a:t> parti </a:t>
            </a:r>
            <a:r>
              <a:rPr lang="en-US" dirty="0" err="1"/>
              <a:t>konsekvent</a:t>
            </a:r>
            <a:r>
              <a:rPr lang="en-US" dirty="0"/>
              <a:t> </a:t>
            </a:r>
            <a:r>
              <a:rPr lang="en-US" dirty="0" err="1"/>
              <a:t>stemme</a:t>
            </a:r>
            <a:r>
              <a:rPr lang="en-US" dirty="0"/>
              <a:t> for å </a:t>
            </a:r>
            <a:r>
              <a:rPr lang="en-US" dirty="0" err="1"/>
              <a:t>stoppe</a:t>
            </a:r>
            <a:r>
              <a:rPr lang="en-US" dirty="0"/>
              <a:t> </a:t>
            </a:r>
            <a:r>
              <a:rPr lang="en-US" dirty="0" err="1"/>
              <a:t>nedbyggingen</a:t>
            </a:r>
            <a:r>
              <a:rPr lang="en-US" dirty="0"/>
              <a:t> av </a:t>
            </a:r>
            <a:r>
              <a:rPr lang="en-US" dirty="0" err="1"/>
              <a:t>dyrket</a:t>
            </a:r>
            <a:r>
              <a:rPr lang="en-US" dirty="0"/>
              <a:t> mark?</a:t>
            </a:r>
          </a:p>
          <a:p>
            <a:r>
              <a:rPr lang="en-US" dirty="0"/>
              <a:t>Skal </a:t>
            </a:r>
            <a:r>
              <a:rPr lang="en-US" dirty="0" err="1"/>
              <a:t>deres</a:t>
            </a:r>
            <a:r>
              <a:rPr lang="en-US" dirty="0"/>
              <a:t> parti </a:t>
            </a:r>
            <a:r>
              <a:rPr lang="en-US" dirty="0" err="1"/>
              <a:t>gjøre</a:t>
            </a:r>
            <a:r>
              <a:rPr lang="en-US" dirty="0"/>
              <a:t> det </a:t>
            </a:r>
            <a:r>
              <a:rPr lang="en-US" dirty="0" err="1"/>
              <a:t>mulig</a:t>
            </a:r>
            <a:r>
              <a:rPr lang="en-US" dirty="0"/>
              <a:t> å </a:t>
            </a:r>
            <a:r>
              <a:rPr lang="en-US" dirty="0" err="1"/>
              <a:t>fornye</a:t>
            </a:r>
            <a:r>
              <a:rPr lang="en-US" dirty="0"/>
              <a:t> </a:t>
            </a:r>
            <a:r>
              <a:rPr lang="en-US" dirty="0" err="1"/>
              <a:t>byvekstavtalen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å </a:t>
            </a:r>
            <a:r>
              <a:rPr lang="en-US" dirty="0" err="1"/>
              <a:t>akseptere</a:t>
            </a:r>
            <a:r>
              <a:rPr lang="en-US" dirty="0"/>
              <a:t> </a:t>
            </a:r>
            <a:r>
              <a:rPr lang="en-US" dirty="0" err="1"/>
              <a:t>veiprising</a:t>
            </a:r>
            <a:r>
              <a:rPr lang="en-US" dirty="0"/>
              <a:t>?</a:t>
            </a:r>
          </a:p>
          <a:p>
            <a:r>
              <a:rPr lang="en-US" dirty="0"/>
              <a:t>Skal </a:t>
            </a:r>
            <a:r>
              <a:rPr lang="en-US" dirty="0" err="1"/>
              <a:t>deres</a:t>
            </a:r>
            <a:r>
              <a:rPr lang="en-US" dirty="0"/>
              <a:t> parti </a:t>
            </a:r>
            <a:r>
              <a:rPr lang="en-US" dirty="0" err="1"/>
              <a:t>samarbeide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motarbeide</a:t>
            </a:r>
            <a:r>
              <a:rPr lang="en-US" dirty="0"/>
              <a:t>, </a:t>
            </a:r>
            <a:r>
              <a:rPr lang="en-US" dirty="0" err="1"/>
              <a:t>fylke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stat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klima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arealpolitikken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5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6AB557-C08E-4BF2-A2EF-EA2C404F2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0102" y="-891540"/>
            <a:ext cx="6251110" cy="3566160"/>
          </a:xfrm>
        </p:spPr>
        <p:txBody>
          <a:bodyPr anchor="b">
            <a:normAutofit/>
          </a:bodyPr>
          <a:lstStyle/>
          <a:p>
            <a:r>
              <a:rPr lang="nb-NO" sz="4400" dirty="0"/>
              <a:t>Besteforeldrenes Klimaaksjon (BKA)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61B7C46-D38A-4F71-AA79-34FEF1C63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3460" y="3264660"/>
            <a:ext cx="6251111" cy="1572768"/>
          </a:xfrm>
        </p:spPr>
        <p:txBody>
          <a:bodyPr>
            <a:normAutofit/>
          </a:bodyPr>
          <a:lstStyle/>
          <a:p>
            <a:r>
              <a:rPr lang="nb-NO" b="1" dirty="0"/>
              <a:t>Stiftet i 2012 </a:t>
            </a:r>
          </a:p>
          <a:p>
            <a:r>
              <a:rPr lang="nb-NO" b="1" dirty="0"/>
              <a:t>Være støtte for barn og unge i Klimakampen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7242ECBE-757E-71FC-3019-4D1CBA40C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275" r="265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67E06BC2-885F-EFA7-1872-28BA20808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6" t="26766" r="70056" b="56106"/>
          <a:stretch/>
        </p:blipFill>
        <p:spPr bwMode="auto">
          <a:xfrm>
            <a:off x="10581957" y="5427468"/>
            <a:ext cx="1399675" cy="1211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41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00A283-7663-2EA9-2617-5672E14C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kan Drammen bli grønn?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81141B-C18E-DE80-F6FC-307F37CD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57" y="2646204"/>
            <a:ext cx="10515600" cy="1417638"/>
          </a:xfrm>
        </p:spPr>
        <p:txBody>
          <a:bodyPr>
            <a:normAutofit/>
          </a:bodyPr>
          <a:lstStyle/>
          <a:p>
            <a:r>
              <a:rPr lang="nb-NO" dirty="0"/>
              <a:t>Stat, fylke, kommune, næringsliv og befolkning må arbeide sammen – målrettet og effektivt</a:t>
            </a:r>
          </a:p>
          <a:p>
            <a:r>
              <a:rPr lang="nb-NO" dirty="0"/>
              <a:t>Arealpolitikken er en av grunnstenene for et grønnere Drammen</a:t>
            </a:r>
          </a:p>
        </p:txBody>
      </p:sp>
    </p:spTree>
    <p:extLst>
      <p:ext uri="{BB962C8B-B14F-4D97-AF65-F5344CB8AC3E}">
        <p14:creationId xmlns:p14="http://schemas.microsoft.com/office/powerpoint/2010/main" val="385078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845F56-4058-0B94-8AA2-161B112D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utfordringer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EC041C-33B0-7442-0351-A6F347D4B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 err="1">
                <a:latin typeface="+mj-lt"/>
              </a:rPr>
              <a:t>Kimaendringer</a:t>
            </a:r>
            <a:endParaRPr lang="nb-NO" sz="3200" dirty="0">
              <a:latin typeface="+mj-lt"/>
            </a:endParaRPr>
          </a:p>
          <a:p>
            <a:r>
              <a:rPr lang="nb-NO" sz="3200" dirty="0">
                <a:latin typeface="+mj-lt"/>
              </a:rPr>
              <a:t>Naturtap</a:t>
            </a:r>
          </a:p>
          <a:p>
            <a:r>
              <a:rPr lang="nb-NO" sz="3200" dirty="0">
                <a:latin typeface="+mj-lt"/>
              </a:rPr>
              <a:t>Usikkerhet, beredskap</a:t>
            </a:r>
          </a:p>
          <a:p>
            <a:r>
              <a:rPr lang="nb-NO" sz="3200" dirty="0">
                <a:latin typeface="+mj-lt"/>
              </a:rPr>
              <a:t>Flere eldre og uføre</a:t>
            </a:r>
          </a:p>
          <a:p>
            <a:r>
              <a:rPr lang="nb-NO" sz="3200" dirty="0">
                <a:latin typeface="+mj-lt"/>
              </a:rPr>
              <a:t>Flere små husholdninger </a:t>
            </a:r>
          </a:p>
          <a:p>
            <a:r>
              <a:rPr lang="nb-NO" sz="3200" dirty="0">
                <a:latin typeface="+mj-lt"/>
              </a:rPr>
              <a:t>Dobbeltarbeidende barnefamilier </a:t>
            </a:r>
          </a:p>
          <a:p>
            <a:r>
              <a:rPr lang="nb-NO" sz="3200" dirty="0">
                <a:latin typeface="+mj-lt"/>
              </a:rPr>
              <a:t>Fleksibelt, regionalt arbeidsmarked</a:t>
            </a:r>
          </a:p>
          <a:p>
            <a:endParaRPr lang="nb-NO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2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23E293-A5D1-CA07-5A7A-4107E8BB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Kan vi skape et </a:t>
            </a:r>
            <a:r>
              <a:rPr lang="nb-NO" dirty="0" err="1"/>
              <a:t>Naturbania</a:t>
            </a:r>
            <a:r>
              <a:rPr lang="nb-NO" dirty="0"/>
              <a:t>?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8E317D-228A-F82D-43BE-2F6DB0D65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En tett by; sosial, arealeffektiv og økonomisk - omgitt av frisk natur  </a:t>
            </a:r>
          </a:p>
          <a:p>
            <a:r>
              <a:rPr lang="nb-NO" dirty="0"/>
              <a:t>En frodig bygd – gjennom å verne om det lille vi har av dyrket mark og etablere parsellhager får vi kortreist mat og god beredskap.</a:t>
            </a:r>
          </a:p>
          <a:p>
            <a:r>
              <a:rPr lang="nb-NO" dirty="0"/>
              <a:t>frisk natur – lagrer co2, produserer oksygen, bevarer artsmangfold, helse og friluftsliv.</a:t>
            </a:r>
          </a:p>
          <a:p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masseproduksjon</a:t>
            </a:r>
            <a:endParaRPr lang="en-US" dirty="0"/>
          </a:p>
          <a:p>
            <a:r>
              <a:rPr lang="en-US" dirty="0" err="1"/>
              <a:t>Sosialt</a:t>
            </a:r>
            <a:r>
              <a:rPr lang="en-US" dirty="0"/>
              <a:t> </a:t>
            </a:r>
            <a:r>
              <a:rPr lang="en-US" dirty="0" err="1"/>
              <a:t>samkvem</a:t>
            </a:r>
            <a:r>
              <a:rPr lang="en-US" dirty="0"/>
              <a:t>, </a:t>
            </a:r>
            <a:r>
              <a:rPr lang="en-US" dirty="0" err="1"/>
              <a:t>reperasjon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gjenbruk</a:t>
            </a:r>
            <a:br>
              <a:rPr lang="en-US" dirty="0"/>
            </a:br>
            <a:r>
              <a:rPr lang="en-US" dirty="0" err="1"/>
              <a:t>erstatter</a:t>
            </a:r>
            <a:r>
              <a:rPr lang="en-US" dirty="0"/>
              <a:t> </a:t>
            </a:r>
            <a:r>
              <a:rPr lang="en-US" dirty="0" err="1"/>
              <a:t>ekstremt</a:t>
            </a:r>
            <a:r>
              <a:rPr lang="en-US" dirty="0"/>
              <a:t> </a:t>
            </a:r>
            <a:r>
              <a:rPr lang="en-US" dirty="0" err="1"/>
              <a:t>forbruk</a:t>
            </a:r>
            <a:endParaRPr lang="en-US" dirty="0"/>
          </a:p>
          <a:p>
            <a:r>
              <a:rPr lang="en-US" dirty="0" err="1"/>
              <a:t>Effektive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arbeidsreiser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riktig</a:t>
            </a:r>
            <a:r>
              <a:rPr lang="en-US" dirty="0"/>
              <a:t> </a:t>
            </a:r>
            <a:r>
              <a:rPr lang="en-US" dirty="0" err="1"/>
              <a:t>lokalisering</a:t>
            </a:r>
            <a:r>
              <a:rPr lang="en-US" dirty="0"/>
              <a:t> av service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tjenester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reduserer</a:t>
            </a:r>
            <a:r>
              <a:rPr lang="en-US" dirty="0"/>
              <a:t> </a:t>
            </a:r>
            <a:r>
              <a:rPr lang="en-US" dirty="0" err="1"/>
              <a:t>bilbruk</a:t>
            </a:r>
            <a:r>
              <a:rPr lang="en-US" dirty="0"/>
              <a:t>, </a:t>
            </a:r>
            <a:r>
              <a:rPr lang="en-US" dirty="0" err="1"/>
              <a:t>skaper</a:t>
            </a:r>
            <a:r>
              <a:rPr lang="en-US" dirty="0"/>
              <a:t> </a:t>
            </a:r>
            <a:r>
              <a:rPr lang="en-US" dirty="0" err="1"/>
              <a:t>møteplasser</a:t>
            </a:r>
            <a:r>
              <a:rPr lang="en-US" dirty="0"/>
              <a:t>, sparer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gir</a:t>
            </a:r>
            <a:r>
              <a:rPr lang="en-US" dirty="0"/>
              <a:t> </a:t>
            </a:r>
            <a:r>
              <a:rPr lang="en-US" dirty="0" err="1"/>
              <a:t>overskudd</a:t>
            </a:r>
            <a:endParaRPr lang="en-US" dirty="0"/>
          </a:p>
          <a:p>
            <a:r>
              <a:rPr lang="en-US" dirty="0" err="1"/>
              <a:t>Gange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sykkel</a:t>
            </a:r>
            <a:r>
              <a:rPr lang="en-US" dirty="0"/>
              <a:t> holder deg frisk</a:t>
            </a:r>
          </a:p>
        </p:txBody>
      </p:sp>
      <p:pic>
        <p:nvPicPr>
          <p:cNvPr id="7" name="Bilde 6" descr="Et bilde som inneholder utendørs, hus, boligstrøk, konstruksjon&#10;&#10;Automatisk generert beskrivelse">
            <a:extLst>
              <a:ext uri="{FF2B5EF4-FFF2-40B4-BE49-F238E27FC236}">
                <a16:creationId xmlns:a16="http://schemas.microsoft.com/office/drawing/2014/main" id="{9DFF356C-548F-4F4B-DC81-C594E9C10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0" y="4054979"/>
            <a:ext cx="3931920" cy="262077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EA98AB6-2AE3-CD36-C88F-A2B32CFF2CC8}"/>
              </a:ext>
            </a:extLst>
          </p:cNvPr>
          <p:cNvSpPr txBox="1"/>
          <p:nvPr/>
        </p:nvSpPr>
        <p:spPr>
          <a:xfrm>
            <a:off x="4831080" y="6154738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Vindmøllebakken i Stavanger</a:t>
            </a:r>
          </a:p>
          <a:p>
            <a:r>
              <a:rPr lang="nb-NO" dirty="0"/>
              <a:t>Helen og Hard arkitekter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6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90230C-30DB-6E8B-2FD2-8C7B9286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Kvaliteter takket være sambruk</a:t>
            </a:r>
            <a:endParaRPr lang="en-US" dirty="0"/>
          </a:p>
        </p:txBody>
      </p:sp>
      <p:pic>
        <p:nvPicPr>
          <p:cNvPr id="5" name="Plassholder for innhold 4" descr="Et bilde som inneholder sketch, plan, diagram, Teknisk tegning&#10;&#10;Automatisk generert beskrivelse">
            <a:extLst>
              <a:ext uri="{FF2B5EF4-FFF2-40B4-BE49-F238E27FC236}">
                <a16:creationId xmlns:a16="http://schemas.microsoft.com/office/drawing/2014/main" id="{72EF8AA4-8755-04E8-C5B5-2D388B6A7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68" y="1856105"/>
            <a:ext cx="3263503" cy="4351338"/>
          </a:xfrm>
        </p:spPr>
      </p:pic>
      <p:pic>
        <p:nvPicPr>
          <p:cNvPr id="7" name="Bilde 6" descr="Et bilde som inneholder konstruksjon, hjul, Sykkelhjul, Landkjøretøy&#10;&#10;Automatisk generert beskrivelse">
            <a:extLst>
              <a:ext uri="{FF2B5EF4-FFF2-40B4-BE49-F238E27FC236}">
                <a16:creationId xmlns:a16="http://schemas.microsoft.com/office/drawing/2014/main" id="{9D9E5C60-4FE1-32C3-8858-F8293ED92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2091214"/>
            <a:ext cx="5821680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71CE04-2496-2976-2BCD-149BADF6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8" y="572294"/>
            <a:ext cx="10515600" cy="1325563"/>
          </a:xfrm>
        </p:spPr>
        <p:txBody>
          <a:bodyPr/>
          <a:lstStyle/>
          <a:p>
            <a:r>
              <a:rPr lang="nb-NO" dirty="0"/>
              <a:t>Fra rådmannens presentasjon for bystyret tirsdag 9. mai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12B3231-C496-9651-05F7-92BE60D3D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0" t="16042" r="11923" b="8230"/>
          <a:stretch/>
        </p:blipFill>
        <p:spPr>
          <a:xfrm>
            <a:off x="931068" y="1993080"/>
            <a:ext cx="8718682" cy="45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952EBB-746C-1D01-233F-B157BE6B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 flertallet vil bygge ned 270 fotballbaner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216BC04-177B-85AD-3033-824958EC8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2" t="15738" r="12951" b="22557"/>
          <a:stretch/>
        </p:blipFill>
        <p:spPr>
          <a:xfrm>
            <a:off x="738187" y="1600200"/>
            <a:ext cx="10615613" cy="489267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1A63CCB-065A-31B1-ACBB-861685243AFD}"/>
              </a:ext>
            </a:extLst>
          </p:cNvPr>
          <p:cNvSpPr/>
          <p:nvPr/>
        </p:nvSpPr>
        <p:spPr>
          <a:xfrm>
            <a:off x="10279856" y="3555999"/>
            <a:ext cx="828675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A7A02F2-2AE0-4677-232D-2B97763D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62388" cy="6103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9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E6FD13-9FF5-31FD-FF14-80928728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923283-FD36-BF7A-8003-EB55498ED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DFC756F-7458-0199-471F-CEEAD1607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4" t="16458" r="13750" b="8750"/>
          <a:stretch/>
        </p:blipFill>
        <p:spPr>
          <a:xfrm>
            <a:off x="324714" y="200025"/>
            <a:ext cx="11641208" cy="64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4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510</Words>
  <Application>Microsoft Office PowerPoint</Application>
  <PresentationFormat>Widescreen</PresentationFormat>
  <Paragraphs>54</Paragraphs>
  <Slides>17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Norges grønneste? </vt:lpstr>
      <vt:lpstr>Besteforeldrenes Klimaaksjon (BKA)</vt:lpstr>
      <vt:lpstr>Hvordan kan Drammen bli grønn?</vt:lpstr>
      <vt:lpstr>Noen utfordringer</vt:lpstr>
      <vt:lpstr>Kan vi skape et Naturbania?</vt:lpstr>
      <vt:lpstr>Kvaliteter takket være sambruk</vt:lpstr>
      <vt:lpstr>Fra rådmannens presentasjon for bystyret tirsdag 9. mai</vt:lpstr>
      <vt:lpstr>Men flertallet vil bygge ned 270 fotballbaner</vt:lpstr>
      <vt:lpstr>PowerPoint-presentasjon</vt:lpstr>
      <vt:lpstr>PowerPoint-presentasjon</vt:lpstr>
      <vt:lpstr>Innbyggermedvirkning? </vt:lpstr>
      <vt:lpstr>En mengde innsigelser</vt:lpstr>
      <vt:lpstr>Fylkeskommunen sier blant annet: </vt:lpstr>
      <vt:lpstr>Statsforvalteren har innsigelser til en rekke områder og avslutter med å si:</vt:lpstr>
      <vt:lpstr>Vegvesenet sier blant annet</vt:lpstr>
      <vt:lpstr>  Kommuneplanens arealdel viser at flertallet i kommunestyre i praksis motarbeider sitt eget mål om et grønnere Drammen    </vt:lpstr>
      <vt:lpstr>Ja/nei spørsmål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 god er arealdelen for det nye Drammen?</dc:title>
  <dc:creator>Øystein Bull-Hansen</dc:creator>
  <cp:lastModifiedBy>Halfdan Wiik</cp:lastModifiedBy>
  <cp:revision>8</cp:revision>
  <dcterms:created xsi:type="dcterms:W3CDTF">2023-05-22T08:33:03Z</dcterms:created>
  <dcterms:modified xsi:type="dcterms:W3CDTF">2023-06-08T09:30:39Z</dcterms:modified>
</cp:coreProperties>
</file>